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23"/>
  </p:notesMasterIdLst>
  <p:sldIdLst>
    <p:sldId id="342" r:id="rId4"/>
    <p:sldId id="380" r:id="rId5"/>
    <p:sldId id="378" r:id="rId6"/>
    <p:sldId id="367" r:id="rId7"/>
    <p:sldId id="366" r:id="rId8"/>
    <p:sldId id="343" r:id="rId9"/>
    <p:sldId id="273" r:id="rId10"/>
    <p:sldId id="344" r:id="rId11"/>
    <p:sldId id="269" r:id="rId12"/>
    <p:sldId id="345" r:id="rId13"/>
    <p:sldId id="377" r:id="rId14"/>
    <p:sldId id="346" r:id="rId15"/>
    <p:sldId id="347" r:id="rId16"/>
    <p:sldId id="348" r:id="rId17"/>
    <p:sldId id="349" r:id="rId18"/>
    <p:sldId id="259" r:id="rId19"/>
    <p:sldId id="350" r:id="rId20"/>
    <p:sldId id="351" r:id="rId21"/>
    <p:sldId id="352" r:id="rId22"/>
  </p:sldIdLst>
  <p:sldSz cx="12192000" cy="6858000"/>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紀幸 荒木" initials="紀荒" lastIdx="6" clrIdx="0">
    <p:extLst>
      <p:ext uri="{19B8F6BF-5375-455C-9EA6-DF929625EA0E}">
        <p15:presenceInfo xmlns:p15="http://schemas.microsoft.com/office/powerpoint/2012/main" userId="a2cfc40f29c3bc4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6000"/>
    <a:srgbClr val="F0FECE"/>
    <a:srgbClr val="FFFF99"/>
    <a:srgbClr val="CCFF66"/>
    <a:srgbClr val="FFFECE"/>
    <a:srgbClr val="FAFDE7"/>
    <a:srgbClr val="EDF880"/>
    <a:srgbClr val="F8FFCD"/>
    <a:srgbClr val="F0FCD4"/>
    <a:srgbClr val="ECFF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507" autoAdjust="0"/>
    <p:restoredTop sz="65953" autoAdjust="0"/>
  </p:normalViewPr>
  <p:slideViewPr>
    <p:cSldViewPr snapToGrid="0">
      <p:cViewPr varScale="1">
        <p:scale>
          <a:sx n="43" d="100"/>
          <a:sy n="43" d="100"/>
        </p:scale>
        <p:origin x="1110" y="60"/>
      </p:cViewPr>
      <p:guideLst/>
    </p:cSldViewPr>
  </p:slideViewPr>
  <p:outlineViewPr>
    <p:cViewPr>
      <p:scale>
        <a:sx n="33" d="100"/>
        <a:sy n="33" d="100"/>
      </p:scale>
      <p:origin x="0" y="-507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EDB3B31A-AE0D-42B1-AB5B-B195CA650999}" type="datetimeFigureOut">
              <a:rPr kumimoji="1" lang="ja-JP" altLang="en-US" smtClean="0"/>
              <a:t>2024/8/31</a:t>
            </a:fld>
            <a:endParaRPr kumimoji="1" lang="ja-JP" altLang="en-US"/>
          </a:p>
        </p:txBody>
      </p:sp>
      <p:sp>
        <p:nvSpPr>
          <p:cNvPr id="4" name="スライド イメージ プレースホルダー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8E822A43-2A68-46A6-87B5-639287138D9F}" type="slidenum">
              <a:rPr kumimoji="1" lang="ja-JP" altLang="en-US" smtClean="0"/>
              <a:t>‹#›</a:t>
            </a:fld>
            <a:endParaRPr kumimoji="1" lang="ja-JP" altLang="en-US"/>
          </a:p>
        </p:txBody>
      </p:sp>
    </p:spTree>
    <p:extLst>
      <p:ext uri="{BB962C8B-B14F-4D97-AF65-F5344CB8AC3E}">
        <p14:creationId xmlns:p14="http://schemas.microsoft.com/office/powerpoint/2010/main" val="33291985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E822A43-2A68-46A6-87B5-639287138D9F}" type="slidenum">
              <a:rPr kumimoji="1" lang="ja-JP" altLang="en-US" smtClean="0"/>
              <a:t>2</a:t>
            </a:fld>
            <a:endParaRPr kumimoji="1" lang="ja-JP" altLang="en-US"/>
          </a:p>
        </p:txBody>
      </p:sp>
    </p:spTree>
    <p:extLst>
      <p:ext uri="{BB962C8B-B14F-4D97-AF65-F5344CB8AC3E}">
        <p14:creationId xmlns:p14="http://schemas.microsoft.com/office/powerpoint/2010/main" val="2719998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22A43-2A68-46A6-87B5-639287138D9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12804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E822A43-2A68-46A6-87B5-639287138D9F}" type="slidenum">
              <a:rPr kumimoji="1" lang="ja-JP" altLang="en-US" smtClean="0"/>
              <a:t>18</a:t>
            </a:fld>
            <a:endParaRPr kumimoji="1" lang="ja-JP" altLang="en-US"/>
          </a:p>
        </p:txBody>
      </p:sp>
    </p:spTree>
    <p:extLst>
      <p:ext uri="{BB962C8B-B14F-4D97-AF65-F5344CB8AC3E}">
        <p14:creationId xmlns:p14="http://schemas.microsoft.com/office/powerpoint/2010/main" val="3178343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22A43-2A68-46A6-87B5-639287138D9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4482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E822A43-2A68-46A6-87B5-639287138D9F}" type="slidenum">
              <a:rPr kumimoji="1" lang="ja-JP" altLang="en-US" smtClean="0"/>
              <a:t>3</a:t>
            </a:fld>
            <a:endParaRPr kumimoji="1" lang="ja-JP" altLang="en-US"/>
          </a:p>
        </p:txBody>
      </p:sp>
    </p:spTree>
    <p:extLst>
      <p:ext uri="{BB962C8B-B14F-4D97-AF65-F5344CB8AC3E}">
        <p14:creationId xmlns:p14="http://schemas.microsoft.com/office/powerpoint/2010/main" val="609249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E822A43-2A68-46A6-87B5-639287138D9F}" type="slidenum">
              <a:rPr kumimoji="1" lang="ja-JP" altLang="en-US" smtClean="0"/>
              <a:t>4</a:t>
            </a:fld>
            <a:endParaRPr kumimoji="1" lang="ja-JP" altLang="en-US"/>
          </a:p>
        </p:txBody>
      </p:sp>
    </p:spTree>
    <p:extLst>
      <p:ext uri="{BB962C8B-B14F-4D97-AF65-F5344CB8AC3E}">
        <p14:creationId xmlns:p14="http://schemas.microsoft.com/office/powerpoint/2010/main" val="1216645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22A43-2A68-46A6-87B5-639287138D9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21336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22A43-2A68-46A6-87B5-639287138D9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98356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22A43-2A68-46A6-87B5-639287138D9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77557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22A43-2A68-46A6-87B5-639287138D9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17387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22A43-2A68-46A6-87B5-639287138D9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25768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22A43-2A68-46A6-87B5-639287138D9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267121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A05DE74-6821-4AFC-AD7D-DC708FE64C43}" type="datetimeFigureOut">
              <a:rPr kumimoji="1" lang="ja-JP" altLang="en-US" smtClean="0"/>
              <a:t>2024/8/31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960650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A05DE74-6821-4AFC-AD7D-DC708FE64C43}" type="datetimeFigureOut">
              <a:rPr kumimoji="1" lang="ja-JP" altLang="en-US" smtClean="0"/>
              <a:t>2024/8/31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2483209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A05DE74-6821-4AFC-AD7D-DC708FE64C43}" type="datetimeFigureOut">
              <a:rPr kumimoji="1" lang="ja-JP" altLang="en-US" smtClean="0"/>
              <a:t>2024/8/31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1044086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7A9C52-9911-8BE2-ED46-CFA718AEEB1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3D6C3AD-D50A-11F8-7C7C-0996694A01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AFD24CE-7090-3CC8-F074-2782E62BD126}"/>
              </a:ext>
            </a:extLst>
          </p:cNvPr>
          <p:cNvSpPr>
            <a:spLocks noGrp="1"/>
          </p:cNvSpPr>
          <p:nvPr>
            <p:ph type="dt" sz="half" idx="10"/>
          </p:nvPr>
        </p:nvSpPr>
        <p:spPr/>
        <p:txBody>
          <a:bodyPr/>
          <a:lstStyle/>
          <a:p>
            <a:fld id="{C6DC7CE5-E6FB-4044-A784-7643B1EBE379}" type="datetimeFigureOut">
              <a:rPr kumimoji="1" lang="ja-JP" altLang="en-US" smtClean="0"/>
              <a:t>2024/8/31</a:t>
            </a:fld>
            <a:endParaRPr kumimoji="1" lang="ja-JP" altLang="en-US"/>
          </a:p>
        </p:txBody>
      </p:sp>
      <p:sp>
        <p:nvSpPr>
          <p:cNvPr id="5" name="フッター プレースホルダー 4">
            <a:extLst>
              <a:ext uri="{FF2B5EF4-FFF2-40B4-BE49-F238E27FC236}">
                <a16:creationId xmlns:a16="http://schemas.microsoft.com/office/drawing/2014/main" id="{A6D26A5D-4A34-C63E-A94B-BD9CDDC3DE9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47D359BB-DF88-8FF6-EF87-A0EB219A4756}"/>
              </a:ext>
            </a:extLst>
          </p:cNvPr>
          <p:cNvSpPr>
            <a:spLocks noGrp="1"/>
          </p:cNvSpPr>
          <p:nvPr>
            <p:ph type="sldNum" sz="quarter" idx="12"/>
          </p:nvPr>
        </p:nvSpPr>
        <p:spPr/>
        <p:txBody>
          <a:bodyPr/>
          <a:lstStyle/>
          <a:p>
            <a:fld id="{2917F424-963C-4693-8C73-6BB3F46D28E6}" type="slidenum">
              <a:rPr kumimoji="1" lang="ja-JP" altLang="en-US" smtClean="0"/>
              <a:t>‹#›</a:t>
            </a:fld>
            <a:endParaRPr kumimoji="1" lang="ja-JP" altLang="en-US"/>
          </a:p>
        </p:txBody>
      </p:sp>
    </p:spTree>
    <p:extLst>
      <p:ext uri="{BB962C8B-B14F-4D97-AF65-F5344CB8AC3E}">
        <p14:creationId xmlns:p14="http://schemas.microsoft.com/office/powerpoint/2010/main" val="2348317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88BA00F-E4FD-73E2-10B1-DF95E35398F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FF8FFC3-AB4A-AC5E-56EE-199D2D571E2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B6415C6-28F9-35A4-9C10-8950FCB9ECAA}"/>
              </a:ext>
            </a:extLst>
          </p:cNvPr>
          <p:cNvSpPr>
            <a:spLocks noGrp="1"/>
          </p:cNvSpPr>
          <p:nvPr>
            <p:ph type="dt" sz="half" idx="10"/>
          </p:nvPr>
        </p:nvSpPr>
        <p:spPr/>
        <p:txBody>
          <a:bodyPr/>
          <a:lstStyle/>
          <a:p>
            <a:fld id="{C6DC7CE5-E6FB-4044-A784-7643B1EBE379}" type="datetimeFigureOut">
              <a:rPr kumimoji="1" lang="ja-JP" altLang="en-US" smtClean="0"/>
              <a:t>2024/8/31</a:t>
            </a:fld>
            <a:endParaRPr kumimoji="1" lang="ja-JP" altLang="en-US"/>
          </a:p>
        </p:txBody>
      </p:sp>
      <p:sp>
        <p:nvSpPr>
          <p:cNvPr id="5" name="フッター プレースホルダー 4">
            <a:extLst>
              <a:ext uri="{FF2B5EF4-FFF2-40B4-BE49-F238E27FC236}">
                <a16:creationId xmlns:a16="http://schemas.microsoft.com/office/drawing/2014/main" id="{5C7F1297-AFD4-9847-5569-B3189C35CD0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A503F56-BC09-547E-19B4-5D4E4D312025}"/>
              </a:ext>
            </a:extLst>
          </p:cNvPr>
          <p:cNvSpPr>
            <a:spLocks noGrp="1"/>
          </p:cNvSpPr>
          <p:nvPr>
            <p:ph type="sldNum" sz="quarter" idx="12"/>
          </p:nvPr>
        </p:nvSpPr>
        <p:spPr/>
        <p:txBody>
          <a:bodyPr/>
          <a:lstStyle/>
          <a:p>
            <a:fld id="{2917F424-963C-4693-8C73-6BB3F46D28E6}" type="slidenum">
              <a:rPr kumimoji="1" lang="ja-JP" altLang="en-US" smtClean="0"/>
              <a:t>‹#›</a:t>
            </a:fld>
            <a:endParaRPr kumimoji="1" lang="ja-JP" altLang="en-US"/>
          </a:p>
        </p:txBody>
      </p:sp>
    </p:spTree>
    <p:extLst>
      <p:ext uri="{BB962C8B-B14F-4D97-AF65-F5344CB8AC3E}">
        <p14:creationId xmlns:p14="http://schemas.microsoft.com/office/powerpoint/2010/main" val="555789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7F9220-E9B1-C50B-6049-34E4C762271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6EE4F96-3479-4953-3C7B-3E140BF05F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F8842D29-F888-045E-A55A-4B311A1F1719}"/>
              </a:ext>
            </a:extLst>
          </p:cNvPr>
          <p:cNvSpPr>
            <a:spLocks noGrp="1"/>
          </p:cNvSpPr>
          <p:nvPr>
            <p:ph type="dt" sz="half" idx="10"/>
          </p:nvPr>
        </p:nvSpPr>
        <p:spPr/>
        <p:txBody>
          <a:bodyPr/>
          <a:lstStyle/>
          <a:p>
            <a:fld id="{C6DC7CE5-E6FB-4044-A784-7643B1EBE379}" type="datetimeFigureOut">
              <a:rPr kumimoji="1" lang="ja-JP" altLang="en-US" smtClean="0"/>
              <a:t>2024/8/31</a:t>
            </a:fld>
            <a:endParaRPr kumimoji="1" lang="ja-JP" altLang="en-US"/>
          </a:p>
        </p:txBody>
      </p:sp>
      <p:sp>
        <p:nvSpPr>
          <p:cNvPr id="5" name="フッター プレースホルダー 4">
            <a:extLst>
              <a:ext uri="{FF2B5EF4-FFF2-40B4-BE49-F238E27FC236}">
                <a16:creationId xmlns:a16="http://schemas.microsoft.com/office/drawing/2014/main" id="{A9B98D8D-F5F4-9B8F-523E-665D668AC07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0D68309-CFB4-258E-22FD-9AC9D367696F}"/>
              </a:ext>
            </a:extLst>
          </p:cNvPr>
          <p:cNvSpPr>
            <a:spLocks noGrp="1"/>
          </p:cNvSpPr>
          <p:nvPr>
            <p:ph type="sldNum" sz="quarter" idx="12"/>
          </p:nvPr>
        </p:nvSpPr>
        <p:spPr/>
        <p:txBody>
          <a:bodyPr/>
          <a:lstStyle/>
          <a:p>
            <a:fld id="{2917F424-963C-4693-8C73-6BB3F46D28E6}" type="slidenum">
              <a:rPr kumimoji="1" lang="ja-JP" altLang="en-US" smtClean="0"/>
              <a:t>‹#›</a:t>
            </a:fld>
            <a:endParaRPr kumimoji="1" lang="ja-JP" altLang="en-US"/>
          </a:p>
        </p:txBody>
      </p:sp>
    </p:spTree>
    <p:extLst>
      <p:ext uri="{BB962C8B-B14F-4D97-AF65-F5344CB8AC3E}">
        <p14:creationId xmlns:p14="http://schemas.microsoft.com/office/powerpoint/2010/main" val="3135796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C97ABC-96F7-3075-3D5C-8AA9ED0D3CF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D12C9017-7426-DE86-5B7C-4CACF9D2166A}"/>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0A8C4B8-2B8A-E3AE-FCF9-2B314DE55ECA}"/>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7FCDAEB0-96CE-AD74-3DF7-23E647DB5DF1}"/>
              </a:ext>
            </a:extLst>
          </p:cNvPr>
          <p:cNvSpPr>
            <a:spLocks noGrp="1"/>
          </p:cNvSpPr>
          <p:nvPr>
            <p:ph type="dt" sz="half" idx="10"/>
          </p:nvPr>
        </p:nvSpPr>
        <p:spPr/>
        <p:txBody>
          <a:bodyPr/>
          <a:lstStyle/>
          <a:p>
            <a:fld id="{C6DC7CE5-E6FB-4044-A784-7643B1EBE379}" type="datetimeFigureOut">
              <a:rPr kumimoji="1" lang="ja-JP" altLang="en-US" smtClean="0"/>
              <a:t>2024/8/31</a:t>
            </a:fld>
            <a:endParaRPr kumimoji="1" lang="ja-JP" altLang="en-US"/>
          </a:p>
        </p:txBody>
      </p:sp>
      <p:sp>
        <p:nvSpPr>
          <p:cNvPr id="6" name="フッター プレースホルダー 5">
            <a:extLst>
              <a:ext uri="{FF2B5EF4-FFF2-40B4-BE49-F238E27FC236}">
                <a16:creationId xmlns:a16="http://schemas.microsoft.com/office/drawing/2014/main" id="{B232D92D-E23D-9E47-ACB2-041ADF311E6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31FAE7D-6D2B-DC7C-EEAF-45C069FCDD83}"/>
              </a:ext>
            </a:extLst>
          </p:cNvPr>
          <p:cNvSpPr>
            <a:spLocks noGrp="1"/>
          </p:cNvSpPr>
          <p:nvPr>
            <p:ph type="sldNum" sz="quarter" idx="12"/>
          </p:nvPr>
        </p:nvSpPr>
        <p:spPr/>
        <p:txBody>
          <a:bodyPr/>
          <a:lstStyle/>
          <a:p>
            <a:fld id="{2917F424-963C-4693-8C73-6BB3F46D28E6}" type="slidenum">
              <a:rPr kumimoji="1" lang="ja-JP" altLang="en-US" smtClean="0"/>
              <a:t>‹#›</a:t>
            </a:fld>
            <a:endParaRPr kumimoji="1" lang="ja-JP" altLang="en-US"/>
          </a:p>
        </p:txBody>
      </p:sp>
    </p:spTree>
    <p:extLst>
      <p:ext uri="{BB962C8B-B14F-4D97-AF65-F5344CB8AC3E}">
        <p14:creationId xmlns:p14="http://schemas.microsoft.com/office/powerpoint/2010/main" val="2370021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F8A241-7FC4-9CA8-B49E-8228B828ABA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DAB65F3-0339-175C-1EC8-A9FDF59776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5030470-2825-E628-ADCD-92397850D25C}"/>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F738308-92E7-1FEE-8A5D-242163303B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1BF65F0-5A77-164A-2153-3D48BBEDE2E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BC702D26-E9D1-4E69-4B90-2FD6206AB484}"/>
              </a:ext>
            </a:extLst>
          </p:cNvPr>
          <p:cNvSpPr>
            <a:spLocks noGrp="1"/>
          </p:cNvSpPr>
          <p:nvPr>
            <p:ph type="dt" sz="half" idx="10"/>
          </p:nvPr>
        </p:nvSpPr>
        <p:spPr/>
        <p:txBody>
          <a:bodyPr/>
          <a:lstStyle/>
          <a:p>
            <a:fld id="{C6DC7CE5-E6FB-4044-A784-7643B1EBE379}" type="datetimeFigureOut">
              <a:rPr kumimoji="1" lang="ja-JP" altLang="en-US" smtClean="0"/>
              <a:t>2024/8/31</a:t>
            </a:fld>
            <a:endParaRPr kumimoji="1" lang="ja-JP" altLang="en-US"/>
          </a:p>
        </p:txBody>
      </p:sp>
      <p:sp>
        <p:nvSpPr>
          <p:cNvPr id="8" name="フッター プレースホルダー 7">
            <a:extLst>
              <a:ext uri="{FF2B5EF4-FFF2-40B4-BE49-F238E27FC236}">
                <a16:creationId xmlns:a16="http://schemas.microsoft.com/office/drawing/2014/main" id="{F4A1DC82-D8A3-1E99-2E46-A66E098F3129}"/>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959C76D-8883-2467-44F6-1BC2482F5D65}"/>
              </a:ext>
            </a:extLst>
          </p:cNvPr>
          <p:cNvSpPr>
            <a:spLocks noGrp="1"/>
          </p:cNvSpPr>
          <p:nvPr>
            <p:ph type="sldNum" sz="quarter" idx="12"/>
          </p:nvPr>
        </p:nvSpPr>
        <p:spPr/>
        <p:txBody>
          <a:bodyPr/>
          <a:lstStyle/>
          <a:p>
            <a:fld id="{2917F424-963C-4693-8C73-6BB3F46D28E6}" type="slidenum">
              <a:rPr kumimoji="1" lang="ja-JP" altLang="en-US" smtClean="0"/>
              <a:t>‹#›</a:t>
            </a:fld>
            <a:endParaRPr kumimoji="1" lang="ja-JP" altLang="en-US"/>
          </a:p>
        </p:txBody>
      </p:sp>
    </p:spTree>
    <p:extLst>
      <p:ext uri="{BB962C8B-B14F-4D97-AF65-F5344CB8AC3E}">
        <p14:creationId xmlns:p14="http://schemas.microsoft.com/office/powerpoint/2010/main" val="1472397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DBD880-E6E6-D817-1855-ADC290941CDF}"/>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9473B2E-8DBD-93C0-EFD2-A90C0E7DF05B}"/>
              </a:ext>
            </a:extLst>
          </p:cNvPr>
          <p:cNvSpPr>
            <a:spLocks noGrp="1"/>
          </p:cNvSpPr>
          <p:nvPr>
            <p:ph type="dt" sz="half" idx="10"/>
          </p:nvPr>
        </p:nvSpPr>
        <p:spPr/>
        <p:txBody>
          <a:bodyPr/>
          <a:lstStyle/>
          <a:p>
            <a:fld id="{C6DC7CE5-E6FB-4044-A784-7643B1EBE379}" type="datetimeFigureOut">
              <a:rPr kumimoji="1" lang="ja-JP" altLang="en-US" smtClean="0"/>
              <a:t>2024/8/31</a:t>
            </a:fld>
            <a:endParaRPr kumimoji="1" lang="ja-JP" altLang="en-US"/>
          </a:p>
        </p:txBody>
      </p:sp>
      <p:sp>
        <p:nvSpPr>
          <p:cNvPr id="4" name="フッター プレースホルダー 3">
            <a:extLst>
              <a:ext uri="{FF2B5EF4-FFF2-40B4-BE49-F238E27FC236}">
                <a16:creationId xmlns:a16="http://schemas.microsoft.com/office/drawing/2014/main" id="{76C557A0-36EE-006A-0577-8F01BE607FC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D3E04E18-41DC-5BB4-FD83-A30CF82E2662}"/>
              </a:ext>
            </a:extLst>
          </p:cNvPr>
          <p:cNvSpPr>
            <a:spLocks noGrp="1"/>
          </p:cNvSpPr>
          <p:nvPr>
            <p:ph type="sldNum" sz="quarter" idx="12"/>
          </p:nvPr>
        </p:nvSpPr>
        <p:spPr/>
        <p:txBody>
          <a:bodyPr/>
          <a:lstStyle/>
          <a:p>
            <a:fld id="{2917F424-963C-4693-8C73-6BB3F46D28E6}" type="slidenum">
              <a:rPr kumimoji="1" lang="ja-JP" altLang="en-US" smtClean="0"/>
              <a:t>‹#›</a:t>
            </a:fld>
            <a:endParaRPr kumimoji="1" lang="ja-JP" altLang="en-US"/>
          </a:p>
        </p:txBody>
      </p:sp>
    </p:spTree>
    <p:extLst>
      <p:ext uri="{BB962C8B-B14F-4D97-AF65-F5344CB8AC3E}">
        <p14:creationId xmlns:p14="http://schemas.microsoft.com/office/powerpoint/2010/main" val="3498848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3CB72BE-B56E-6617-ADD6-5BFA92F4E337}"/>
              </a:ext>
            </a:extLst>
          </p:cNvPr>
          <p:cNvSpPr>
            <a:spLocks noGrp="1"/>
          </p:cNvSpPr>
          <p:nvPr>
            <p:ph type="dt" sz="half" idx="10"/>
          </p:nvPr>
        </p:nvSpPr>
        <p:spPr/>
        <p:txBody>
          <a:bodyPr/>
          <a:lstStyle/>
          <a:p>
            <a:fld id="{C6DC7CE5-E6FB-4044-A784-7643B1EBE379}" type="datetimeFigureOut">
              <a:rPr kumimoji="1" lang="ja-JP" altLang="en-US" smtClean="0"/>
              <a:t>2024/8/31</a:t>
            </a:fld>
            <a:endParaRPr kumimoji="1" lang="ja-JP" altLang="en-US"/>
          </a:p>
        </p:txBody>
      </p:sp>
      <p:sp>
        <p:nvSpPr>
          <p:cNvPr id="3" name="フッター プレースホルダー 2">
            <a:extLst>
              <a:ext uri="{FF2B5EF4-FFF2-40B4-BE49-F238E27FC236}">
                <a16:creationId xmlns:a16="http://schemas.microsoft.com/office/drawing/2014/main" id="{2A9B29F2-E8A2-09B8-7117-CCB2B2A82F9F}"/>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AC13F8D-0F89-93D9-990E-7C451C99A201}"/>
              </a:ext>
            </a:extLst>
          </p:cNvPr>
          <p:cNvSpPr>
            <a:spLocks noGrp="1"/>
          </p:cNvSpPr>
          <p:nvPr>
            <p:ph type="sldNum" sz="quarter" idx="12"/>
          </p:nvPr>
        </p:nvSpPr>
        <p:spPr/>
        <p:txBody>
          <a:bodyPr/>
          <a:lstStyle/>
          <a:p>
            <a:fld id="{2917F424-963C-4693-8C73-6BB3F46D28E6}" type="slidenum">
              <a:rPr kumimoji="1" lang="ja-JP" altLang="en-US" smtClean="0"/>
              <a:t>‹#›</a:t>
            </a:fld>
            <a:endParaRPr kumimoji="1" lang="ja-JP" altLang="en-US"/>
          </a:p>
        </p:txBody>
      </p:sp>
    </p:spTree>
    <p:extLst>
      <p:ext uri="{BB962C8B-B14F-4D97-AF65-F5344CB8AC3E}">
        <p14:creationId xmlns:p14="http://schemas.microsoft.com/office/powerpoint/2010/main" val="22211245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1ED217-E8F4-7D5C-BDA7-ECFF489A71B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0A59441-268A-D4BA-1A10-2C714CD63F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0F44EB7-D3E3-BB13-AF6F-25BB7F6262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228F796-7783-8A66-B0DC-8711CEBB2F32}"/>
              </a:ext>
            </a:extLst>
          </p:cNvPr>
          <p:cNvSpPr>
            <a:spLocks noGrp="1"/>
          </p:cNvSpPr>
          <p:nvPr>
            <p:ph type="dt" sz="half" idx="10"/>
          </p:nvPr>
        </p:nvSpPr>
        <p:spPr/>
        <p:txBody>
          <a:bodyPr/>
          <a:lstStyle/>
          <a:p>
            <a:fld id="{C6DC7CE5-E6FB-4044-A784-7643B1EBE379}" type="datetimeFigureOut">
              <a:rPr kumimoji="1" lang="ja-JP" altLang="en-US" smtClean="0"/>
              <a:t>2024/8/31</a:t>
            </a:fld>
            <a:endParaRPr kumimoji="1" lang="ja-JP" altLang="en-US"/>
          </a:p>
        </p:txBody>
      </p:sp>
      <p:sp>
        <p:nvSpPr>
          <p:cNvPr id="6" name="フッター プレースホルダー 5">
            <a:extLst>
              <a:ext uri="{FF2B5EF4-FFF2-40B4-BE49-F238E27FC236}">
                <a16:creationId xmlns:a16="http://schemas.microsoft.com/office/drawing/2014/main" id="{E1A196DC-A93E-FE18-0C9F-A2B5B75588A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BE73EFB-5A8B-4033-2372-6FCBDF90FF00}"/>
              </a:ext>
            </a:extLst>
          </p:cNvPr>
          <p:cNvSpPr>
            <a:spLocks noGrp="1"/>
          </p:cNvSpPr>
          <p:nvPr>
            <p:ph type="sldNum" sz="quarter" idx="12"/>
          </p:nvPr>
        </p:nvSpPr>
        <p:spPr/>
        <p:txBody>
          <a:bodyPr/>
          <a:lstStyle/>
          <a:p>
            <a:fld id="{2917F424-963C-4693-8C73-6BB3F46D28E6}" type="slidenum">
              <a:rPr kumimoji="1" lang="ja-JP" altLang="en-US" smtClean="0"/>
              <a:t>‹#›</a:t>
            </a:fld>
            <a:endParaRPr kumimoji="1" lang="ja-JP" altLang="en-US"/>
          </a:p>
        </p:txBody>
      </p:sp>
    </p:spTree>
    <p:extLst>
      <p:ext uri="{BB962C8B-B14F-4D97-AF65-F5344CB8AC3E}">
        <p14:creationId xmlns:p14="http://schemas.microsoft.com/office/powerpoint/2010/main" val="1575168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A05DE74-6821-4AFC-AD7D-DC708FE64C43}" type="datetimeFigureOut">
              <a:rPr kumimoji="1" lang="ja-JP" altLang="en-US" smtClean="0"/>
              <a:t>2024/8/31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599413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53D533-C5CD-D198-D5C0-8895AE8D42D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2B9CFC66-970F-6898-7F9F-A673674C92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FAB5D7F9-CACA-4039-C374-843BC7E81F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11A5609-4259-BD7B-5351-35FC2CEE2D3A}"/>
              </a:ext>
            </a:extLst>
          </p:cNvPr>
          <p:cNvSpPr>
            <a:spLocks noGrp="1"/>
          </p:cNvSpPr>
          <p:nvPr>
            <p:ph type="dt" sz="half" idx="10"/>
          </p:nvPr>
        </p:nvSpPr>
        <p:spPr/>
        <p:txBody>
          <a:bodyPr/>
          <a:lstStyle/>
          <a:p>
            <a:fld id="{C6DC7CE5-E6FB-4044-A784-7643B1EBE379}" type="datetimeFigureOut">
              <a:rPr kumimoji="1" lang="ja-JP" altLang="en-US" smtClean="0"/>
              <a:t>2024/8/31</a:t>
            </a:fld>
            <a:endParaRPr kumimoji="1" lang="ja-JP" altLang="en-US"/>
          </a:p>
        </p:txBody>
      </p:sp>
      <p:sp>
        <p:nvSpPr>
          <p:cNvPr id="6" name="フッター プレースホルダー 5">
            <a:extLst>
              <a:ext uri="{FF2B5EF4-FFF2-40B4-BE49-F238E27FC236}">
                <a16:creationId xmlns:a16="http://schemas.microsoft.com/office/drawing/2014/main" id="{E96A8875-9DFC-4381-D5A1-7E9B26A215C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B3F4A86-08D4-4CFC-4906-261003CAE828}"/>
              </a:ext>
            </a:extLst>
          </p:cNvPr>
          <p:cNvSpPr>
            <a:spLocks noGrp="1"/>
          </p:cNvSpPr>
          <p:nvPr>
            <p:ph type="sldNum" sz="quarter" idx="12"/>
          </p:nvPr>
        </p:nvSpPr>
        <p:spPr/>
        <p:txBody>
          <a:bodyPr/>
          <a:lstStyle/>
          <a:p>
            <a:fld id="{2917F424-963C-4693-8C73-6BB3F46D28E6}" type="slidenum">
              <a:rPr kumimoji="1" lang="ja-JP" altLang="en-US" smtClean="0"/>
              <a:t>‹#›</a:t>
            </a:fld>
            <a:endParaRPr kumimoji="1" lang="ja-JP" altLang="en-US"/>
          </a:p>
        </p:txBody>
      </p:sp>
    </p:spTree>
    <p:extLst>
      <p:ext uri="{BB962C8B-B14F-4D97-AF65-F5344CB8AC3E}">
        <p14:creationId xmlns:p14="http://schemas.microsoft.com/office/powerpoint/2010/main" val="734893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3CF18F5-0C1F-5781-B614-D06E52CC76F1}"/>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B6AD6263-39AD-CD06-8B9D-E848654DD5E8}"/>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F272880-A9D9-A657-E3A2-0E1C84FCF2EB}"/>
              </a:ext>
            </a:extLst>
          </p:cNvPr>
          <p:cNvSpPr>
            <a:spLocks noGrp="1"/>
          </p:cNvSpPr>
          <p:nvPr>
            <p:ph type="dt" sz="half" idx="10"/>
          </p:nvPr>
        </p:nvSpPr>
        <p:spPr/>
        <p:txBody>
          <a:bodyPr/>
          <a:lstStyle/>
          <a:p>
            <a:fld id="{C6DC7CE5-E6FB-4044-A784-7643B1EBE379}" type="datetimeFigureOut">
              <a:rPr kumimoji="1" lang="ja-JP" altLang="en-US" smtClean="0"/>
              <a:t>2024/8/31</a:t>
            </a:fld>
            <a:endParaRPr kumimoji="1" lang="ja-JP" altLang="en-US"/>
          </a:p>
        </p:txBody>
      </p:sp>
      <p:sp>
        <p:nvSpPr>
          <p:cNvPr id="5" name="フッター プレースホルダー 4">
            <a:extLst>
              <a:ext uri="{FF2B5EF4-FFF2-40B4-BE49-F238E27FC236}">
                <a16:creationId xmlns:a16="http://schemas.microsoft.com/office/drawing/2014/main" id="{9970CBAB-7781-5953-211A-D748061712B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5E6604D-A3D0-D7DD-BE37-0C648C1B7158}"/>
              </a:ext>
            </a:extLst>
          </p:cNvPr>
          <p:cNvSpPr>
            <a:spLocks noGrp="1"/>
          </p:cNvSpPr>
          <p:nvPr>
            <p:ph type="sldNum" sz="quarter" idx="12"/>
          </p:nvPr>
        </p:nvSpPr>
        <p:spPr/>
        <p:txBody>
          <a:bodyPr/>
          <a:lstStyle/>
          <a:p>
            <a:fld id="{2917F424-963C-4693-8C73-6BB3F46D28E6}" type="slidenum">
              <a:rPr kumimoji="1" lang="ja-JP" altLang="en-US" smtClean="0"/>
              <a:t>‹#›</a:t>
            </a:fld>
            <a:endParaRPr kumimoji="1" lang="ja-JP" altLang="en-US"/>
          </a:p>
        </p:txBody>
      </p:sp>
    </p:spTree>
    <p:extLst>
      <p:ext uri="{BB962C8B-B14F-4D97-AF65-F5344CB8AC3E}">
        <p14:creationId xmlns:p14="http://schemas.microsoft.com/office/powerpoint/2010/main" val="38771434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B9BBAF3-5D43-6760-451F-B97FB962620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A0661AB-FE89-87B0-18B8-1125826EA8B9}"/>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DA26451-D3EF-2880-F8A1-F4AB853169E9}"/>
              </a:ext>
            </a:extLst>
          </p:cNvPr>
          <p:cNvSpPr>
            <a:spLocks noGrp="1"/>
          </p:cNvSpPr>
          <p:nvPr>
            <p:ph type="dt" sz="half" idx="10"/>
          </p:nvPr>
        </p:nvSpPr>
        <p:spPr/>
        <p:txBody>
          <a:bodyPr/>
          <a:lstStyle/>
          <a:p>
            <a:fld id="{C6DC7CE5-E6FB-4044-A784-7643B1EBE379}" type="datetimeFigureOut">
              <a:rPr kumimoji="1" lang="ja-JP" altLang="en-US" smtClean="0"/>
              <a:t>2024/8/31</a:t>
            </a:fld>
            <a:endParaRPr kumimoji="1" lang="ja-JP" altLang="en-US"/>
          </a:p>
        </p:txBody>
      </p:sp>
      <p:sp>
        <p:nvSpPr>
          <p:cNvPr id="5" name="フッター プレースホルダー 4">
            <a:extLst>
              <a:ext uri="{FF2B5EF4-FFF2-40B4-BE49-F238E27FC236}">
                <a16:creationId xmlns:a16="http://schemas.microsoft.com/office/drawing/2014/main" id="{DB50734F-D667-2B4D-82B2-33728D5C53F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7811DB2-9FE3-5BB6-C7DA-4AE00541427F}"/>
              </a:ext>
            </a:extLst>
          </p:cNvPr>
          <p:cNvSpPr>
            <a:spLocks noGrp="1"/>
          </p:cNvSpPr>
          <p:nvPr>
            <p:ph type="sldNum" sz="quarter" idx="12"/>
          </p:nvPr>
        </p:nvSpPr>
        <p:spPr/>
        <p:txBody>
          <a:bodyPr/>
          <a:lstStyle/>
          <a:p>
            <a:fld id="{2917F424-963C-4693-8C73-6BB3F46D28E6}" type="slidenum">
              <a:rPr kumimoji="1" lang="ja-JP" altLang="en-US" smtClean="0"/>
              <a:t>‹#›</a:t>
            </a:fld>
            <a:endParaRPr kumimoji="1" lang="ja-JP" altLang="en-US"/>
          </a:p>
        </p:txBody>
      </p:sp>
    </p:spTree>
    <p:extLst>
      <p:ext uri="{BB962C8B-B14F-4D97-AF65-F5344CB8AC3E}">
        <p14:creationId xmlns:p14="http://schemas.microsoft.com/office/powerpoint/2010/main" val="4569628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A05DE74-6821-4AFC-AD7D-DC708FE64C43}" type="datetimeFigureOut">
              <a:rPr kumimoji="1" lang="ja-JP" altLang="en-US" smtClean="0"/>
              <a:t>2024/8/31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3425600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A05DE74-6821-4AFC-AD7D-DC708FE64C43}" type="datetimeFigureOut">
              <a:rPr kumimoji="1" lang="ja-JP" altLang="en-US" smtClean="0"/>
              <a:t>2024/8/31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1459958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A05DE74-6821-4AFC-AD7D-DC708FE64C43}" type="datetimeFigureOut">
              <a:rPr kumimoji="1" lang="ja-JP" altLang="en-US" smtClean="0"/>
              <a:t>2024/8/31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40271827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A05DE74-6821-4AFC-AD7D-DC708FE64C43}" type="datetimeFigureOut">
              <a:rPr kumimoji="1" lang="ja-JP" altLang="en-US" smtClean="0"/>
              <a:t>2024/8/31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11338551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A05DE74-6821-4AFC-AD7D-DC708FE64C43}" type="datetimeFigureOut">
              <a:rPr kumimoji="1" lang="ja-JP" altLang="en-US" smtClean="0"/>
              <a:t>2024/8/31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30535702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A05DE74-6821-4AFC-AD7D-DC708FE64C43}" type="datetimeFigureOut">
              <a:rPr kumimoji="1" lang="ja-JP" altLang="en-US" smtClean="0"/>
              <a:t>2024/8/31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12001065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05DE74-6821-4AFC-AD7D-DC708FE64C43}" type="datetimeFigureOut">
              <a:rPr kumimoji="1" lang="ja-JP" altLang="en-US" smtClean="0"/>
              <a:t>2024/8/31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3000213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A05DE74-6821-4AFC-AD7D-DC708FE64C43}" type="datetimeFigureOut">
              <a:rPr kumimoji="1" lang="ja-JP" altLang="en-US" smtClean="0"/>
              <a:t>2024/8/31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39212930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A05DE74-6821-4AFC-AD7D-DC708FE64C43}" type="datetimeFigureOut">
              <a:rPr kumimoji="1" lang="ja-JP" altLang="en-US" smtClean="0"/>
              <a:t>2024/8/31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70673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A05DE74-6821-4AFC-AD7D-DC708FE64C43}" type="datetimeFigureOut">
              <a:rPr kumimoji="1" lang="ja-JP" altLang="en-US" smtClean="0"/>
              <a:t>2024/8/31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36679393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A05DE74-6821-4AFC-AD7D-DC708FE64C43}" type="datetimeFigureOut">
              <a:rPr kumimoji="1" lang="ja-JP" altLang="en-US" smtClean="0"/>
              <a:t>2024/8/31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38800399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A05DE74-6821-4AFC-AD7D-DC708FE64C43}" type="datetimeFigureOut">
              <a:rPr kumimoji="1" lang="ja-JP" altLang="en-US" smtClean="0"/>
              <a:t>2024/8/31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180149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A05DE74-6821-4AFC-AD7D-DC708FE64C43}" type="datetimeFigureOut">
              <a:rPr kumimoji="1" lang="ja-JP" altLang="en-US" smtClean="0"/>
              <a:t>2024/8/31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2780506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A05DE74-6821-4AFC-AD7D-DC708FE64C43}" type="datetimeFigureOut">
              <a:rPr kumimoji="1" lang="ja-JP" altLang="en-US" smtClean="0"/>
              <a:t>2024/8/31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1524366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A05DE74-6821-4AFC-AD7D-DC708FE64C43}" type="datetimeFigureOut">
              <a:rPr kumimoji="1" lang="ja-JP" altLang="en-US" smtClean="0"/>
              <a:t>2024/8/31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184597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05DE74-6821-4AFC-AD7D-DC708FE64C43}" type="datetimeFigureOut">
              <a:rPr kumimoji="1" lang="ja-JP" altLang="en-US" smtClean="0"/>
              <a:t>2024/8/31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817322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A05DE74-6821-4AFC-AD7D-DC708FE64C43}" type="datetimeFigureOut">
              <a:rPr kumimoji="1" lang="ja-JP" altLang="en-US" smtClean="0"/>
              <a:t>2024/8/31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844301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A05DE74-6821-4AFC-AD7D-DC708FE64C43}" type="datetimeFigureOut">
              <a:rPr kumimoji="1" lang="ja-JP" altLang="en-US" smtClean="0"/>
              <a:t>2024/8/31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1710894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5DE74-6821-4AFC-AD7D-DC708FE64C43}" type="datetimeFigureOut">
              <a:rPr kumimoji="1" lang="ja-JP" altLang="en-US" smtClean="0"/>
              <a:t>2024/8/31</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3521523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F3D432D-21B5-83E2-EF84-5B173AE28A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6626E63-1B72-1CC4-CFA5-430D9AD241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622A6124-5834-862B-0681-77127C1EF8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DC7CE5-E6FB-4044-A784-7643B1EBE379}" type="datetimeFigureOut">
              <a:rPr kumimoji="1" lang="ja-JP" altLang="en-US" smtClean="0"/>
              <a:t>2024/8/31</a:t>
            </a:fld>
            <a:endParaRPr kumimoji="1" lang="ja-JP" altLang="en-US"/>
          </a:p>
        </p:txBody>
      </p:sp>
      <p:sp>
        <p:nvSpPr>
          <p:cNvPr id="5" name="フッター プレースホルダー 4">
            <a:extLst>
              <a:ext uri="{FF2B5EF4-FFF2-40B4-BE49-F238E27FC236}">
                <a16:creationId xmlns:a16="http://schemas.microsoft.com/office/drawing/2014/main" id="{DB75B548-C681-5912-3642-CD73CB5BB7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B78EF85-E500-E3CF-228F-2CA6E60270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17F424-963C-4693-8C73-6BB3F46D28E6}" type="slidenum">
              <a:rPr kumimoji="1" lang="ja-JP" altLang="en-US" smtClean="0"/>
              <a:t>‹#›</a:t>
            </a:fld>
            <a:endParaRPr kumimoji="1" lang="ja-JP" altLang="en-US"/>
          </a:p>
        </p:txBody>
      </p:sp>
    </p:spTree>
    <p:extLst>
      <p:ext uri="{BB962C8B-B14F-4D97-AF65-F5344CB8AC3E}">
        <p14:creationId xmlns:p14="http://schemas.microsoft.com/office/powerpoint/2010/main" val="40752456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5DE74-6821-4AFC-AD7D-DC708FE64C43}" type="datetimeFigureOut">
              <a:rPr kumimoji="1" lang="ja-JP" altLang="en-US" smtClean="0"/>
              <a:t>2024/8/31</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26EEC2-438B-45AA-95FD-64A91F929742}" type="slidenum">
              <a:rPr kumimoji="1" lang="ja-JP" altLang="en-US" smtClean="0"/>
              <a:t>‹#›</a:t>
            </a:fld>
            <a:endParaRPr kumimoji="1" lang="ja-JP" altLang="en-US"/>
          </a:p>
        </p:txBody>
      </p:sp>
    </p:spTree>
    <p:extLst>
      <p:ext uri="{BB962C8B-B14F-4D97-AF65-F5344CB8AC3E}">
        <p14:creationId xmlns:p14="http://schemas.microsoft.com/office/powerpoint/2010/main" val="3577743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13.emf"/><Relationship Id="rId5" Type="http://schemas.openxmlformats.org/officeDocument/2006/relationships/image" Target="../media/image12.jpe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alphaModFix amt="59000"/>
          </a:blip>
          <a:tile tx="0" ty="0" sx="100000" sy="100000" flip="none" algn="tl"/>
        </a:blipFill>
        <a:effectLst/>
      </p:bgPr>
    </p:bg>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D5D418D3-88AC-0BCF-987A-34A3AF978C77}"/>
              </a:ext>
            </a:extLst>
          </p:cNvPr>
          <p:cNvSpPr txBox="1"/>
          <p:nvPr/>
        </p:nvSpPr>
        <p:spPr>
          <a:xfrm>
            <a:off x="4432300" y="411539"/>
            <a:ext cx="3848100" cy="1107996"/>
          </a:xfrm>
          <a:prstGeom prst="rect">
            <a:avLst/>
          </a:prstGeom>
          <a:noFill/>
        </p:spPr>
        <p:txBody>
          <a:bodyPr wrap="square" rtlCol="0">
            <a:spAutoFit/>
          </a:bodyPr>
          <a:lstStyle/>
          <a:p>
            <a:r>
              <a:rPr lang="ja-JP" altLang="en-US" sz="6600" b="0" i="0" u="none" strike="noStrike" baseline="0" dirty="0">
                <a:solidFill>
                  <a:srgbClr val="000000"/>
                </a:solidFill>
                <a:latin typeface="AR P明朝体L" panose="02020300000000000000" pitchFamily="18" charset="-128"/>
                <a:ea typeface="AR P明朝体L" panose="02020300000000000000" pitchFamily="18" charset="-128"/>
              </a:rPr>
              <a:t>道徳教材　</a:t>
            </a:r>
            <a:endParaRPr kumimoji="1" lang="ja-JP" altLang="en-US" sz="6600" dirty="0">
              <a:latin typeface="AR P明朝体L" panose="02020300000000000000" pitchFamily="18" charset="-128"/>
              <a:ea typeface="AR P明朝体L" panose="02020300000000000000" pitchFamily="18" charset="-128"/>
            </a:endParaRPr>
          </a:p>
        </p:txBody>
      </p:sp>
      <p:sp>
        <p:nvSpPr>
          <p:cNvPr id="15" name="テキスト ボックス 14">
            <a:extLst>
              <a:ext uri="{FF2B5EF4-FFF2-40B4-BE49-F238E27FC236}">
                <a16:creationId xmlns:a16="http://schemas.microsoft.com/office/drawing/2014/main" id="{DD6D8579-E685-8F53-53DF-D49F57C32B90}"/>
              </a:ext>
            </a:extLst>
          </p:cNvPr>
          <p:cNvSpPr txBox="1"/>
          <p:nvPr/>
        </p:nvSpPr>
        <p:spPr>
          <a:xfrm>
            <a:off x="2873375" y="2296983"/>
            <a:ext cx="8312150" cy="1323439"/>
          </a:xfrm>
          <a:prstGeom prst="rect">
            <a:avLst/>
          </a:prstGeom>
          <a:noFill/>
        </p:spPr>
        <p:txBody>
          <a:bodyPr wrap="square">
            <a:spAutoFit/>
          </a:bodyPr>
          <a:lstStyle/>
          <a:p>
            <a:pPr algn="just"/>
            <a:r>
              <a:rPr lang="ja-JP" altLang="en-US" sz="8000" b="0" i="0" u="none" strike="noStrike" baseline="0" dirty="0">
                <a:solidFill>
                  <a:srgbClr val="000000"/>
                </a:solidFill>
                <a:latin typeface="AR P明朝体L" panose="02020300000000000000" pitchFamily="18" charset="-128"/>
                <a:ea typeface="AR P明朝体L" panose="02020300000000000000" pitchFamily="18" charset="-128"/>
              </a:rPr>
              <a:t>「新島襄物語り」</a:t>
            </a:r>
            <a:endParaRPr lang="en-US" altLang="ja-JP" sz="8000" b="0" i="0" u="none" strike="noStrike" baseline="0" dirty="0">
              <a:solidFill>
                <a:srgbClr val="000000"/>
              </a:solidFill>
              <a:latin typeface="AR P明朝体L" panose="02020300000000000000" pitchFamily="18" charset="-128"/>
              <a:ea typeface="AR P明朝体L" panose="02020300000000000000" pitchFamily="18" charset="-128"/>
            </a:endParaRPr>
          </a:p>
        </p:txBody>
      </p:sp>
      <p:sp>
        <p:nvSpPr>
          <p:cNvPr id="16" name="テキスト ボックス 15">
            <a:extLst>
              <a:ext uri="{FF2B5EF4-FFF2-40B4-BE49-F238E27FC236}">
                <a16:creationId xmlns:a16="http://schemas.microsoft.com/office/drawing/2014/main" id="{BB88CDB4-F739-246C-CD7A-59D11A85A611}"/>
              </a:ext>
            </a:extLst>
          </p:cNvPr>
          <p:cNvSpPr txBox="1"/>
          <p:nvPr/>
        </p:nvSpPr>
        <p:spPr>
          <a:xfrm>
            <a:off x="3175000" y="4876800"/>
            <a:ext cx="6362700" cy="1015663"/>
          </a:xfrm>
          <a:prstGeom prst="rect">
            <a:avLst/>
          </a:prstGeom>
          <a:noFill/>
        </p:spPr>
        <p:txBody>
          <a:bodyPr wrap="square" rtlCol="0">
            <a:spAutoFit/>
          </a:bodyPr>
          <a:lstStyle/>
          <a:p>
            <a:r>
              <a:rPr lang="ja-JP" altLang="en-US" sz="6000" b="0" i="0" u="none" strike="noStrike" baseline="0" dirty="0">
                <a:solidFill>
                  <a:srgbClr val="000000"/>
                </a:solidFill>
                <a:latin typeface="AR P明朝体L" panose="02020300000000000000" pitchFamily="18" charset="-128"/>
                <a:ea typeface="AR P明朝体L" panose="02020300000000000000" pitchFamily="18" charset="-128"/>
              </a:rPr>
              <a:t>の開発とその方法</a:t>
            </a:r>
            <a:endParaRPr kumimoji="1" lang="ja-JP" altLang="en-US" sz="6000" dirty="0">
              <a:latin typeface="AR P明朝体L" panose="02020300000000000000" pitchFamily="18" charset="-128"/>
              <a:ea typeface="AR P明朝体L" panose="02020300000000000000" pitchFamily="18" charset="-128"/>
            </a:endParaRPr>
          </a:p>
        </p:txBody>
      </p:sp>
    </p:spTree>
    <p:extLst>
      <p:ext uri="{BB962C8B-B14F-4D97-AF65-F5344CB8AC3E}">
        <p14:creationId xmlns:p14="http://schemas.microsoft.com/office/powerpoint/2010/main" val="2411719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20F585E-2573-7A76-67DB-933AB89C87D6}"/>
              </a:ext>
            </a:extLst>
          </p:cNvPr>
          <p:cNvSpPr txBox="1"/>
          <p:nvPr/>
        </p:nvSpPr>
        <p:spPr>
          <a:xfrm>
            <a:off x="100445" y="70720"/>
            <a:ext cx="11991109" cy="6924973"/>
          </a:xfrm>
          <a:prstGeom prst="rect">
            <a:avLst/>
          </a:prstGeom>
          <a:solidFill>
            <a:schemeClr val="accent1">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九歳の時、こめかみに大怪我をしてからは、荒っぽい遊びを一切止め、手習いや絵、礼儀作法を習った。</a:t>
            </a:r>
            <a:endPar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十歳で学問所で</a:t>
            </a:r>
            <a:r>
              <a:rPr kumimoji="0" lang="ja-JP" altLang="en-US" sz="4000" b="1" i="1" u="sng" strike="noStrike" kern="1200" cap="none" spc="0" normalizeH="0" baseline="0" noProof="0" dirty="0">
                <a:ln>
                  <a:noFill/>
                </a:ln>
                <a:solidFill>
                  <a:srgbClr val="ED7D31">
                    <a:lumMod val="50000"/>
                  </a:srgbClr>
                </a:solidFill>
                <a:effectLst/>
                <a:uLnTx/>
                <a:uFillTx/>
                <a:latin typeface="Times New Roman" panose="02020603050405020304" pitchFamily="18" charset="0"/>
                <a:ea typeface="HGP教科書体" panose="02020600000000000000" pitchFamily="18" charset="-128"/>
                <a:cs typeface="+mn-cs"/>
              </a:rPr>
              <a:t>漢学</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を、十三歳で藩主板倉勝明から抜擢され</a:t>
            </a:r>
            <a:r>
              <a:rPr kumimoji="0" lang="ja-JP" altLang="en-US" sz="4000" b="1" i="1" u="sng" strike="noStrike" kern="1200" cap="none" spc="0" normalizeH="0" baseline="0" noProof="0" dirty="0">
                <a:ln>
                  <a:noFill/>
                </a:ln>
                <a:solidFill>
                  <a:srgbClr val="ED7D31">
                    <a:lumMod val="50000"/>
                  </a:srgbClr>
                </a:solidFill>
                <a:effectLst/>
                <a:uLnTx/>
                <a:uFillTx/>
                <a:latin typeface="Times New Roman" panose="02020603050405020304" pitchFamily="18" charset="0"/>
                <a:ea typeface="HGP教科書体" panose="02020600000000000000" pitchFamily="18" charset="-128"/>
                <a:cs typeface="+mn-cs"/>
              </a:rPr>
              <a:t>蘭学</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を習うが、翌年蘭学教師が長崎に出張し中断。十四歳、思いもかけず藩主が亡くなり、後を継いだ弟は学問嫌いであり、</a:t>
            </a:r>
            <a:r>
              <a:rPr kumimoji="0" lang="ja-JP" alt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HGP教科書体" panose="02020600000000000000" pitchFamily="18" charset="-128"/>
                <a:cs typeface="+mn-cs"/>
              </a:rPr>
              <a:t>それまで引き立ててくれた家老や漢学の師が亡くなり、これから勉強を続けられるかと悲嘆</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にくれた。</a:t>
            </a:r>
            <a:endPar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十六歳、藩主の外出帰宅時の出迎え職に就く。</a:t>
            </a:r>
            <a:r>
              <a:rPr kumimoji="0" lang="ja-JP" alt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HGP教科書体" panose="02020600000000000000" pitchFamily="18" charset="-128"/>
                <a:cs typeface="+mn-cs"/>
              </a:rPr>
              <a:t>執務室での待機になじめず、隠れて蘭学を勉強</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して何度も上司に叱られた。</a:t>
            </a:r>
            <a:endParaRPr kumimoji="0" lang="ja-JP" altLang="en-US" sz="4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思考の吹き出し: 雲形 3">
            <a:extLst>
              <a:ext uri="{FF2B5EF4-FFF2-40B4-BE49-F238E27FC236}">
                <a16:creationId xmlns:a16="http://schemas.microsoft.com/office/drawing/2014/main" id="{653B4AC1-05EB-DB9C-0D85-7E97EBE1C345}"/>
              </a:ext>
            </a:extLst>
          </p:cNvPr>
          <p:cNvSpPr/>
          <p:nvPr/>
        </p:nvSpPr>
        <p:spPr>
          <a:xfrm>
            <a:off x="3906981" y="83127"/>
            <a:ext cx="7782791" cy="2057400"/>
          </a:xfrm>
          <a:prstGeom prst="cloudCallout">
            <a:avLst>
              <a:gd name="adj1" fmla="val -65690"/>
              <a:gd name="adj2" fmla="val -32045"/>
            </a:avLst>
          </a:prstGeom>
          <a:solidFill>
            <a:schemeClr val="accent3">
              <a:lumMod val="40000"/>
              <a:lumOff val="60000"/>
            </a:schemeClr>
          </a:solidFill>
          <a:ln w="28575">
            <a:solidFill>
              <a:schemeClr val="tx2"/>
            </a:solidFill>
          </a:ln>
          <a:effectLst/>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108ED31D-2324-5F45-AF77-233E140FA231}"/>
              </a:ext>
            </a:extLst>
          </p:cNvPr>
          <p:cNvSpPr txBox="1"/>
          <p:nvPr/>
        </p:nvSpPr>
        <p:spPr>
          <a:xfrm>
            <a:off x="4852555" y="326997"/>
            <a:ext cx="6244936"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元気者の七五三太は、屋根から跳んで樽を飛び越えようと足を踏み外し切り石で左のこめかみを</a:t>
            </a:r>
            <a:r>
              <a:rPr kumimoji="0"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16</a:t>
            </a:r>
            <a:r>
              <a:rPr kumimoji="0"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針縫う大怪我をし，自宅で</a:t>
            </a:r>
            <a:endParaRPr kumimoji="0"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　　　　　</a:t>
            </a:r>
            <a:r>
              <a:rPr kumimoji="0"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2</a:t>
            </a:r>
            <a:r>
              <a:rPr kumimoji="0"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rPr>
              <a:t>ヶ月間も療養した．</a:t>
            </a:r>
            <a:endPar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0" name="図 9">
            <a:extLst>
              <a:ext uri="{FF2B5EF4-FFF2-40B4-BE49-F238E27FC236}">
                <a16:creationId xmlns:a16="http://schemas.microsoft.com/office/drawing/2014/main" id="{665F18D7-B7B7-9342-81C5-D7A5D76375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8531" y="-562035"/>
            <a:ext cx="5186418" cy="7467504"/>
          </a:xfrm>
          <a:prstGeom prst="rect">
            <a:avLst/>
          </a:prstGeom>
        </p:spPr>
      </p:pic>
      <p:sp>
        <p:nvSpPr>
          <p:cNvPr id="11" name="テキスト ボックス 10">
            <a:extLst>
              <a:ext uri="{FF2B5EF4-FFF2-40B4-BE49-F238E27FC236}">
                <a16:creationId xmlns:a16="http://schemas.microsoft.com/office/drawing/2014/main" id="{A9642739-02EE-7687-B2B9-C167E1E6A0D4}"/>
              </a:ext>
            </a:extLst>
          </p:cNvPr>
          <p:cNvSpPr txBox="1"/>
          <p:nvPr/>
        </p:nvSpPr>
        <p:spPr>
          <a:xfrm>
            <a:off x="1841156" y="6128542"/>
            <a:ext cx="4683793" cy="369332"/>
          </a:xfrm>
          <a:prstGeom prst="rect">
            <a:avLst/>
          </a:prstGeom>
          <a:noFill/>
        </p:spPr>
        <p:txBody>
          <a:bodyPr wrap="square" rtlCol="0">
            <a:spAutoFit/>
          </a:bodyPr>
          <a:lstStyle/>
          <a:p>
            <a:r>
              <a:rPr kumimoji="1" lang="en-US" altLang="ja-JP" dirty="0"/>
              <a:t>1884</a:t>
            </a:r>
            <a:r>
              <a:rPr kumimoji="1" lang="ja-JP" altLang="en-US" dirty="0"/>
              <a:t>年　同志社大学発起人の会（</a:t>
            </a:r>
            <a:r>
              <a:rPr kumimoji="1" lang="en-US" altLang="ja-JP" dirty="0"/>
              <a:t>4</a:t>
            </a:r>
            <a:r>
              <a:rPr kumimoji="1" lang="ja-JP" altLang="en-US" dirty="0"/>
              <a:t>月）前</a:t>
            </a:r>
          </a:p>
        </p:txBody>
      </p:sp>
    </p:spTree>
    <p:extLst>
      <p:ext uri="{BB962C8B-B14F-4D97-AF65-F5344CB8AC3E}">
        <p14:creationId xmlns:p14="http://schemas.microsoft.com/office/powerpoint/2010/main" val="150110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20F585E-2573-7A76-67DB-933AB89C87D6}"/>
              </a:ext>
            </a:extLst>
          </p:cNvPr>
          <p:cNvSpPr txBox="1"/>
          <p:nvPr/>
        </p:nvSpPr>
        <p:spPr>
          <a:xfrm>
            <a:off x="100445" y="70720"/>
            <a:ext cx="11991109" cy="6924973"/>
          </a:xfrm>
          <a:prstGeom prst="rect">
            <a:avLst/>
          </a:prstGeom>
          <a:solidFill>
            <a:schemeClr val="accent1">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4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九歳の時、こめかみに大怪我をしてからは、荒っぽい遊びを一切止め、手習いや絵、礼儀作法を習った。</a:t>
            </a:r>
            <a:endPar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十歳で学問所で</a:t>
            </a:r>
            <a:r>
              <a:rPr kumimoji="0" lang="ja-JP" altLang="en-US" sz="4000" b="1" i="1" u="sng" strike="noStrike" kern="1200" cap="none" spc="0" normalizeH="0" baseline="0" noProof="0" dirty="0">
                <a:ln>
                  <a:noFill/>
                </a:ln>
                <a:solidFill>
                  <a:srgbClr val="ED7D31">
                    <a:lumMod val="50000"/>
                  </a:srgbClr>
                </a:solidFill>
                <a:effectLst/>
                <a:uLnTx/>
                <a:uFillTx/>
                <a:latin typeface="Times New Roman" panose="02020603050405020304" pitchFamily="18" charset="0"/>
                <a:ea typeface="HGP教科書体" panose="02020600000000000000" pitchFamily="18" charset="-128"/>
                <a:cs typeface="+mn-cs"/>
              </a:rPr>
              <a:t>漢学</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を、十三歳で藩主板倉勝明から抜擢され</a:t>
            </a:r>
            <a:r>
              <a:rPr kumimoji="0" lang="ja-JP" altLang="en-US" sz="4000" b="1" i="1" u="sng" strike="noStrike" kern="1200" cap="none" spc="0" normalizeH="0" baseline="0" noProof="0" dirty="0">
                <a:ln>
                  <a:noFill/>
                </a:ln>
                <a:solidFill>
                  <a:srgbClr val="ED7D31">
                    <a:lumMod val="50000"/>
                  </a:srgbClr>
                </a:solidFill>
                <a:effectLst/>
                <a:uLnTx/>
                <a:uFillTx/>
                <a:latin typeface="Times New Roman" panose="02020603050405020304" pitchFamily="18" charset="0"/>
                <a:ea typeface="HGP教科書体" panose="02020600000000000000" pitchFamily="18" charset="-128"/>
                <a:cs typeface="+mn-cs"/>
              </a:rPr>
              <a:t>蘭学</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を習うが、翌年蘭学教師が長崎に出張し中断。十四歳、思いもかけず藩主が亡くなり、後を継いだ弟は学問嫌いであり、</a:t>
            </a:r>
            <a:r>
              <a:rPr kumimoji="0" lang="ja-JP" alt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HGP教科書体" panose="02020600000000000000" pitchFamily="18" charset="-128"/>
                <a:cs typeface="+mn-cs"/>
              </a:rPr>
              <a:t>それまで引き立ててくれた家老や漢学の師が亡くなり、これから勉強を続けられるかと悲嘆</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にくれた。</a:t>
            </a:r>
            <a:endParaRPr kumimoji="0" lang="en-US" altLang="ja-JP"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十六歳、藩主の外出帰宅時の出迎え職に就く。</a:t>
            </a:r>
            <a:r>
              <a:rPr kumimoji="0" lang="ja-JP" altLang="en-US" sz="40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HGP教科書体" panose="02020600000000000000" pitchFamily="18" charset="-128"/>
                <a:cs typeface="+mn-cs"/>
              </a:rPr>
              <a:t>執務室での待機になじめず、隠れて蘭学を勉強</a:t>
            </a:r>
            <a:r>
              <a:rPr kumimoji="0" lang="ja-JP"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して何度も上司に叱られた。</a:t>
            </a:r>
            <a:endParaRPr kumimoji="0" lang="ja-JP" altLang="en-US" sz="4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楕円 1">
            <a:extLst>
              <a:ext uri="{FF2B5EF4-FFF2-40B4-BE49-F238E27FC236}">
                <a16:creationId xmlns:a16="http://schemas.microsoft.com/office/drawing/2014/main" id="{BF4C9D0D-A202-9612-B53F-8EEC1E65457E}"/>
              </a:ext>
            </a:extLst>
          </p:cNvPr>
          <p:cNvSpPr/>
          <p:nvPr/>
        </p:nvSpPr>
        <p:spPr>
          <a:xfrm>
            <a:off x="502226" y="1958441"/>
            <a:ext cx="1091796" cy="661193"/>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楕円 5">
            <a:extLst>
              <a:ext uri="{FF2B5EF4-FFF2-40B4-BE49-F238E27FC236}">
                <a16:creationId xmlns:a16="http://schemas.microsoft.com/office/drawing/2014/main" id="{EE949330-186B-2979-1ABA-8F5F458142C3}"/>
              </a:ext>
            </a:extLst>
          </p:cNvPr>
          <p:cNvSpPr/>
          <p:nvPr/>
        </p:nvSpPr>
        <p:spPr>
          <a:xfrm>
            <a:off x="5550102" y="1958441"/>
            <a:ext cx="1740384" cy="722977"/>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楕円 6">
            <a:extLst>
              <a:ext uri="{FF2B5EF4-FFF2-40B4-BE49-F238E27FC236}">
                <a16:creationId xmlns:a16="http://schemas.microsoft.com/office/drawing/2014/main" id="{45257F89-B1E0-1B68-5498-31AE1618DF05}"/>
              </a:ext>
            </a:extLst>
          </p:cNvPr>
          <p:cNvSpPr/>
          <p:nvPr/>
        </p:nvSpPr>
        <p:spPr>
          <a:xfrm>
            <a:off x="168545" y="3171717"/>
            <a:ext cx="1672611" cy="722977"/>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楕円 7">
            <a:extLst>
              <a:ext uri="{FF2B5EF4-FFF2-40B4-BE49-F238E27FC236}">
                <a16:creationId xmlns:a16="http://schemas.microsoft.com/office/drawing/2014/main" id="{1C9F3707-D2DC-8F50-8413-3710D8AC9DE6}"/>
              </a:ext>
            </a:extLst>
          </p:cNvPr>
          <p:cNvSpPr/>
          <p:nvPr/>
        </p:nvSpPr>
        <p:spPr>
          <a:xfrm>
            <a:off x="502226" y="4997654"/>
            <a:ext cx="1672611" cy="722977"/>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7320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FDDC9F5-3384-DB12-52F6-9AD942CFACA0}"/>
              </a:ext>
            </a:extLst>
          </p:cNvPr>
          <p:cNvSpPr txBox="1"/>
          <p:nvPr/>
        </p:nvSpPr>
        <p:spPr>
          <a:xfrm>
            <a:off x="0" y="38538"/>
            <a:ext cx="12192000" cy="7048083"/>
          </a:xfrm>
          <a:prstGeom prst="rect">
            <a:avLst/>
          </a:prstGeom>
          <a:solidFill>
            <a:schemeClr val="accent6">
              <a:lumMod val="20000"/>
              <a:lumOff val="80000"/>
            </a:schemeClr>
          </a:solid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十七歳、江戸湾に何隻も停泊した恐ろしく大きなオランダ軍艦に肝を潰した。軍艦操練所に入所を許され、アメリカ帰りのジョン万次郎に航海術を学んだ。十八歳、行燈のうす明かりの下で本を読みすぎ、眼を痛めた。</a:t>
            </a:r>
            <a:endParaRPr kumimoji="0" lang="en-US" altLang="ja-JP"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十九歳の時、操練所の経験を買われ、アメリカ製の帆船快風丸</a:t>
            </a:r>
            <a:r>
              <a:rPr kumimoji="0" lang="ja-JP"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a:t>
            </a:r>
            <a:r>
              <a:rPr kumimoji="0"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180</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トン</a:t>
            </a:r>
            <a:r>
              <a:rPr kumimoji="0" lang="ja-JP"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a:t>
            </a:r>
            <a:endParaRPr kumimoji="0" lang="en-US" altLang="ja-JP"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で</a:t>
            </a:r>
            <a:r>
              <a:rPr kumimoji="0" lang="ja-JP"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三ヶ月間航海し</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、開放感を満喫し、海の外の世界に関心が向う。</a:t>
            </a:r>
            <a:endParaRPr kumimoji="0" lang="en-US" altLang="ja-JP"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上意下達という息苦しい封建社会の中で二十歳になった新島は英学も学び始めた。国禁の「アメリカの歴史地理」を命の危険を感じながら隠れて読んだ。アメリカでは大統領を選挙で決めることや授業料のいらない学校があることを知り、「すべての国の為政者はアメリカの大統領のようでなければならない」と考えた。こうして新島青年は幕府の政策に不満をつのらせていった。また漢訳聖書の説く天地の創造主に強く憧れ、「ロビンソン漂行記」の主人公が冒険の旅に出た姿に勇気づけられ、自由とキリスト教の国、アメリカに行ってみたいと考えるようになった。</a:t>
            </a:r>
            <a:endParaRPr kumimoji="0" lang="en-US" altLang="ja-JP"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endParaRPr>
          </a:p>
        </p:txBody>
      </p:sp>
      <p:sp>
        <p:nvSpPr>
          <p:cNvPr id="6" name="四角形: 角を丸くする 5">
            <a:extLst>
              <a:ext uri="{FF2B5EF4-FFF2-40B4-BE49-F238E27FC236}">
                <a16:creationId xmlns:a16="http://schemas.microsoft.com/office/drawing/2014/main" id="{396E7F97-B01C-9144-92A7-BAF3E23F1107}"/>
              </a:ext>
            </a:extLst>
          </p:cNvPr>
          <p:cNvSpPr/>
          <p:nvPr/>
        </p:nvSpPr>
        <p:spPr>
          <a:xfrm>
            <a:off x="403105" y="2108504"/>
            <a:ext cx="5542770" cy="488989"/>
          </a:xfrm>
          <a:prstGeom prst="round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楕円 1">
            <a:extLst>
              <a:ext uri="{FF2B5EF4-FFF2-40B4-BE49-F238E27FC236}">
                <a16:creationId xmlns:a16="http://schemas.microsoft.com/office/drawing/2014/main" id="{C49BA959-BF5E-48DB-8C53-9E1E799EE843}"/>
              </a:ext>
            </a:extLst>
          </p:cNvPr>
          <p:cNvSpPr/>
          <p:nvPr/>
        </p:nvSpPr>
        <p:spPr>
          <a:xfrm>
            <a:off x="148281" y="22059"/>
            <a:ext cx="1346887" cy="698278"/>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楕円 2">
            <a:extLst>
              <a:ext uri="{FF2B5EF4-FFF2-40B4-BE49-F238E27FC236}">
                <a16:creationId xmlns:a16="http://schemas.microsoft.com/office/drawing/2014/main" id="{4DA7FB16-9BC5-31A9-7B31-A195E8F3BF50}"/>
              </a:ext>
            </a:extLst>
          </p:cNvPr>
          <p:cNvSpPr/>
          <p:nvPr/>
        </p:nvSpPr>
        <p:spPr>
          <a:xfrm>
            <a:off x="71395" y="945218"/>
            <a:ext cx="1346887" cy="581890"/>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楕円 3">
            <a:extLst>
              <a:ext uri="{FF2B5EF4-FFF2-40B4-BE49-F238E27FC236}">
                <a16:creationId xmlns:a16="http://schemas.microsoft.com/office/drawing/2014/main" id="{2B30EA7E-1923-4CCF-85CE-6A6A0128C74F}"/>
              </a:ext>
            </a:extLst>
          </p:cNvPr>
          <p:cNvSpPr/>
          <p:nvPr/>
        </p:nvSpPr>
        <p:spPr>
          <a:xfrm>
            <a:off x="7159804" y="2423210"/>
            <a:ext cx="1346887" cy="698278"/>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楕円 10">
            <a:extLst>
              <a:ext uri="{FF2B5EF4-FFF2-40B4-BE49-F238E27FC236}">
                <a16:creationId xmlns:a16="http://schemas.microsoft.com/office/drawing/2014/main" id="{42FCE78D-26FE-9EEC-4AC1-13AF5685708C}"/>
              </a:ext>
            </a:extLst>
          </p:cNvPr>
          <p:cNvSpPr/>
          <p:nvPr/>
        </p:nvSpPr>
        <p:spPr>
          <a:xfrm>
            <a:off x="171075" y="1504439"/>
            <a:ext cx="1346887" cy="698278"/>
          </a:xfrm>
          <a:prstGeom prst="ellipse">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96956FAF-3BF4-B684-CB4A-88CEF44A8256}"/>
              </a:ext>
            </a:extLst>
          </p:cNvPr>
          <p:cNvSpPr txBox="1"/>
          <p:nvPr/>
        </p:nvSpPr>
        <p:spPr>
          <a:xfrm>
            <a:off x="2147142" y="3120694"/>
            <a:ext cx="10044858" cy="488988"/>
          </a:xfrm>
          <a:prstGeom prst="rect">
            <a:avLst/>
          </a:prstGeom>
          <a:noFill/>
          <a:ln w="57150">
            <a:solidFill>
              <a:srgbClr val="0070C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 name="思考の吹き出し: 雲形 20">
            <a:extLst>
              <a:ext uri="{FF2B5EF4-FFF2-40B4-BE49-F238E27FC236}">
                <a16:creationId xmlns:a16="http://schemas.microsoft.com/office/drawing/2014/main" id="{7C76D95B-EA81-1028-1E07-75D029EB608E}"/>
              </a:ext>
            </a:extLst>
          </p:cNvPr>
          <p:cNvSpPr/>
          <p:nvPr/>
        </p:nvSpPr>
        <p:spPr>
          <a:xfrm>
            <a:off x="1224788" y="-156895"/>
            <a:ext cx="7971823" cy="2060255"/>
          </a:xfrm>
          <a:prstGeom prst="cloudCallout">
            <a:avLst>
              <a:gd name="adj1" fmla="val -13371"/>
              <a:gd name="adj2" fmla="val 66422"/>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265960CD-9C05-0D2C-8565-2602AEDFD669}"/>
              </a:ext>
            </a:extLst>
          </p:cNvPr>
          <p:cNvSpPr txBox="1"/>
          <p:nvPr/>
        </p:nvSpPr>
        <p:spPr>
          <a:xfrm>
            <a:off x="1398090" y="212965"/>
            <a:ext cx="7719033" cy="203132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　</a:t>
            </a:r>
            <a:r>
              <a:rPr kumimoji="1" lang="en-US" altLang="ja-JP" sz="180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1863</a:t>
            </a:r>
            <a:r>
              <a:rPr kumimoji="1" lang="ja-JP" altLang="en-US" sz="180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年</a:t>
            </a:r>
            <a:r>
              <a:rPr kumimoji="1" lang="en-US" altLang="ja-JP" sz="180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1</a:t>
            </a:r>
            <a:r>
              <a:rPr kumimoji="1" lang="ja-JP" altLang="en-US" sz="180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月</a:t>
            </a:r>
            <a:r>
              <a:rPr kumimoji="1" lang="en-US" altLang="ja-JP" sz="180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1</a:t>
            </a:r>
            <a:r>
              <a:rPr kumimoji="1" lang="ja-JP" altLang="en-US" sz="180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日、快風丸は品川を出航し、太平洋沿岸沿いに南下、</a:t>
            </a:r>
            <a:endParaRPr kumimoji="1" lang="en-US" altLang="ja-JP" sz="180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　　紀伊水道を通って大阪港、神戸港を経由して、瀬戸内海を岡山（玉島）に行き、松山藩の物産を積み込み、何度か嵐に遭遇して、</a:t>
            </a:r>
            <a:r>
              <a:rPr kumimoji="1" lang="en-US" altLang="ja-JP" sz="180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3</a:t>
            </a:r>
            <a:r>
              <a:rPr kumimoji="1" lang="ja-JP" altLang="en-US" sz="180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月</a:t>
            </a:r>
            <a:r>
              <a:rPr kumimoji="1" lang="en-US" altLang="ja-JP" sz="180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3</a:t>
            </a:r>
            <a:r>
              <a:rPr kumimoji="1" lang="ja-JP" altLang="en-US" sz="180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日に再び江戸品川に、無事帰港。七五三太の仕事は甲板で船の</a:t>
            </a:r>
            <a:endParaRPr kumimoji="1" lang="en-US" altLang="ja-JP" sz="180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現在地を測量することであった</a:t>
            </a:r>
            <a:endParaRPr kumimoji="1" lang="ja-JP" altLang="en-US" sz="1800" b="0"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　　　　　　　　　　　　　　　　　　　　　　　　　　　　　</a:t>
            </a:r>
            <a:endParaRPr kumimoji="1" lang="en-US" altLang="ja-JP" sz="180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endParaRPr>
          </a:p>
        </p:txBody>
      </p:sp>
      <p:sp>
        <p:nvSpPr>
          <p:cNvPr id="7" name="四角形: 角を丸くする 6">
            <a:extLst>
              <a:ext uri="{FF2B5EF4-FFF2-40B4-BE49-F238E27FC236}">
                <a16:creationId xmlns:a16="http://schemas.microsoft.com/office/drawing/2014/main" id="{53FC3B0E-A9A3-413B-706E-4A048225AB5A}"/>
              </a:ext>
            </a:extLst>
          </p:cNvPr>
          <p:cNvSpPr/>
          <p:nvPr/>
        </p:nvSpPr>
        <p:spPr>
          <a:xfrm>
            <a:off x="9333261" y="141301"/>
            <a:ext cx="2752557" cy="2307096"/>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この航海で</a:t>
            </a:r>
            <a:r>
              <a:rPr kumimoji="0" lang="ja-JP" altLang="en-US" sz="1800" b="1" i="0" u="none" strike="noStrike" kern="1200" cap="none" spc="0" normalizeH="0" baseline="0" noProof="0" dirty="0">
                <a:ln>
                  <a:noFill/>
                </a:ln>
                <a:solidFill>
                  <a:srgbClr val="5B9BD5">
                    <a:lumMod val="75000"/>
                  </a:srgbClr>
                </a:solidFill>
                <a:effectLst/>
                <a:uLnTx/>
                <a:uFillTx/>
                <a:latin typeface="游明朝" panose="02020400000000000000" pitchFamily="18" charset="-128"/>
                <a:ea typeface="游明朝" panose="02020400000000000000" pitchFamily="18" charset="-128"/>
                <a:cs typeface="+mn-cs"/>
              </a:rPr>
              <a:t>天は四角形で区切られた小さな一区画でなく、世界はとてつもなく広いこと、</a:t>
            </a:r>
            <a:r>
              <a:rPr kumimoji="1" lang="ja-JP" altLang="en-US" sz="18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解放感や</a:t>
            </a:r>
            <a:r>
              <a:rPr kumimoji="0" lang="ja-JP" altLang="en-US" sz="1800" b="1" i="0" u="none" strike="noStrike" kern="1200" cap="none" spc="0" normalizeH="0" baseline="0" noProof="0" dirty="0">
                <a:ln>
                  <a:noFill/>
                </a:ln>
                <a:solidFill>
                  <a:srgbClr val="5B9BD5">
                    <a:lumMod val="75000"/>
                  </a:srgbClr>
                </a:solidFill>
                <a:effectLst/>
                <a:uLnTx/>
                <a:uFillTx/>
                <a:latin typeface="游明朝" panose="02020400000000000000" pitchFamily="18" charset="-128"/>
                <a:ea typeface="游明朝" panose="02020400000000000000" pitchFamily="18" charset="-128"/>
                <a:cs typeface="+mn-cs"/>
              </a:rPr>
              <a:t>自由を</a:t>
            </a:r>
            <a:r>
              <a:rPr kumimoji="1" lang="ja-JP" altLang="en-US" sz="1800" b="1" i="0" u="none" strike="noStrike" kern="1200" cap="none" spc="0" normalizeH="0" baseline="0" noProof="0" dirty="0">
                <a:ln>
                  <a:noFill/>
                </a:ln>
                <a:solidFill>
                  <a:srgbClr val="5B9BD5">
                    <a:lumMod val="75000"/>
                  </a:srgbClr>
                </a:solidFill>
                <a:effectLst/>
                <a:uLnTx/>
                <a:uFillTx/>
                <a:latin typeface="Calibri" panose="020F0502020204030204"/>
                <a:ea typeface="游ゴシック" panose="020B0400000000000000" pitchFamily="50" charset="-128"/>
                <a:cs typeface="+mn-cs"/>
              </a:rPr>
              <a:t>を満喫した新島は、「密出国の夢を育てる」きっかけとなった　</a:t>
            </a:r>
            <a:endPar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9" name="図 8">
            <a:extLst>
              <a:ext uri="{FF2B5EF4-FFF2-40B4-BE49-F238E27FC236}">
                <a16:creationId xmlns:a16="http://schemas.microsoft.com/office/drawing/2014/main" id="{D443DB80-842C-21E9-F3C9-87630D0987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858" y="93959"/>
            <a:ext cx="4464219" cy="6710607"/>
          </a:xfrm>
          <a:prstGeom prst="rect">
            <a:avLst/>
          </a:prstGeom>
        </p:spPr>
      </p:pic>
      <p:pic>
        <p:nvPicPr>
          <p:cNvPr id="10" name="図 9">
            <a:extLst>
              <a:ext uri="{FF2B5EF4-FFF2-40B4-BE49-F238E27FC236}">
                <a16:creationId xmlns:a16="http://schemas.microsoft.com/office/drawing/2014/main" id="{798C838C-5841-2C9F-C3AB-51A46A8A6970}"/>
              </a:ext>
            </a:extLst>
          </p:cNvPr>
          <p:cNvPicPr>
            <a:picLocks noChangeAspect="1"/>
          </p:cNvPicPr>
          <p:nvPr/>
        </p:nvPicPr>
        <p:blipFill>
          <a:blip r:embed="rId4"/>
          <a:stretch>
            <a:fillRect/>
          </a:stretch>
        </p:blipFill>
        <p:spPr>
          <a:xfrm>
            <a:off x="0" y="1186511"/>
            <a:ext cx="12192000" cy="4484978"/>
          </a:xfrm>
          <a:prstGeom prst="rect">
            <a:avLst/>
          </a:prstGeom>
        </p:spPr>
      </p:pic>
      <p:sp>
        <p:nvSpPr>
          <p:cNvPr id="14" name="正方形/長方形 13">
            <a:extLst>
              <a:ext uri="{FF2B5EF4-FFF2-40B4-BE49-F238E27FC236}">
                <a16:creationId xmlns:a16="http://schemas.microsoft.com/office/drawing/2014/main" id="{C62954F8-CD0A-D6E7-DFA6-34BC37460704}"/>
              </a:ext>
            </a:extLst>
          </p:cNvPr>
          <p:cNvSpPr/>
          <p:nvPr/>
        </p:nvSpPr>
        <p:spPr>
          <a:xfrm>
            <a:off x="133051" y="5683855"/>
            <a:ext cx="11745796" cy="907615"/>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400" b="1" i="0" u="none" strike="noStrike" baseline="0" dirty="0">
                <a:solidFill>
                  <a:srgbClr val="000000"/>
                </a:solidFill>
                <a:latin typeface="Times New Roman" panose="02020603050405020304" pitchFamily="18" charset="0"/>
                <a:ea typeface="ＭＳ 明朝" panose="02020609040205080304" pitchFamily="17" charset="-128"/>
              </a:rPr>
              <a:t>「連邦史略」（アメリカ合衆国の地理・歴史）　新島は二十歳頃にこれを読んだ</a:t>
            </a:r>
            <a:endParaRPr kumimoji="1" lang="ja-JP" altLang="en-US" sz="2400" dirty="0">
              <a:solidFill>
                <a:schemeClr val="accent4">
                  <a:lumMod val="20000"/>
                  <a:lumOff val="80000"/>
                </a:schemeClr>
              </a:solidFill>
            </a:endParaRPr>
          </a:p>
        </p:txBody>
      </p:sp>
    </p:spTree>
    <p:extLst>
      <p:ext uri="{BB962C8B-B14F-4D97-AF65-F5344CB8AC3E}">
        <p14:creationId xmlns:p14="http://schemas.microsoft.com/office/powerpoint/2010/main" val="31444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3" grpId="0" animBg="1"/>
      <p:bldP spid="4" grpId="0" animBg="1"/>
      <p:bldP spid="11" grpId="0" animBg="1"/>
      <p:bldP spid="13" grpId="0" animBg="1"/>
      <p:bldP spid="21" grpId="0" animBg="1"/>
      <p:bldP spid="22" grpId="0"/>
      <p:bldP spid="7"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FDDC9F5-3384-DB12-52F6-9AD942CFACA0}"/>
              </a:ext>
            </a:extLst>
          </p:cNvPr>
          <p:cNvSpPr txBox="1"/>
          <p:nvPr/>
        </p:nvSpPr>
        <p:spPr>
          <a:xfrm>
            <a:off x="0" y="38538"/>
            <a:ext cx="12192000" cy="6986528"/>
          </a:xfrm>
          <a:prstGeom prst="rect">
            <a:avLst/>
          </a:prstGeom>
          <a:solidFill>
            <a:schemeClr val="accent6">
              <a:lumMod val="20000"/>
              <a:lumOff val="80000"/>
            </a:schemeClr>
          </a:solidFill>
          <a:ln>
            <a:solidFill>
              <a:srgbClr val="7030A0"/>
            </a:solidFill>
          </a:ln>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十七歳、江戸湾に何隻も停泊した恐ろしく大きなオランダ軍艦に肝を潰した。軍艦操練所に入所を許され、アメリカ帰りのジョン万次郎に航海術を学んだ。十八歳、行燈のうす明かりの下で本を読みすぎ、眼を痛めた。</a:t>
            </a:r>
            <a:endParaRPr kumimoji="0" lang="en-US" altLang="ja-JP"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十九歳の時、操練所の経験を買われ、アメリカ製の帆船快風丸で</a:t>
            </a:r>
            <a:r>
              <a:rPr kumimoji="0" lang="ja-JP"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三ヶ月間航海し</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、開放感を満喫し、海の外の世界に関心が向う。</a:t>
            </a:r>
            <a:endParaRPr kumimoji="0" lang="en-US" altLang="ja-JP"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上意下達という息苦しい封建社会の中で二十歳になった新島は英学も学び始めた。国禁の「アメリカの歴史地理」を命の危険を感じながら隠れて読んだ。</a:t>
            </a:r>
            <a:r>
              <a:rPr kumimoji="0" lang="ja-JP" altLang="en-US" sz="3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HGP教科書体" panose="02020600000000000000" pitchFamily="18" charset="-128"/>
                <a:cs typeface="+mn-cs"/>
              </a:rPr>
              <a:t>アメリカでは大統領を選挙で決める</a:t>
            </a:r>
            <a:r>
              <a:rPr kumimoji="0" lang="ja-JP" altLang="en-US" sz="32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HGP教科書体" panose="02020600000000000000" pitchFamily="18" charset="-128"/>
                <a:cs typeface="+mn-cs"/>
              </a:rPr>
              <a:t>こと</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や</a:t>
            </a:r>
            <a:r>
              <a:rPr kumimoji="0" lang="ja-JP" altLang="en-US" sz="32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HGP教科書体" panose="02020600000000000000" pitchFamily="18" charset="-128"/>
                <a:cs typeface="+mn-cs"/>
              </a:rPr>
              <a:t>授業料のいらない学校がある</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ことを知り、「すべての国の為政者はアメリカの大統領のようでなければならない」と考えた。こうして新島青年は幕府の政策に不満をつのらせていった。また漢訳</a:t>
            </a:r>
            <a:r>
              <a:rPr kumimoji="0" lang="ja-JP"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聖書</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の説く天地の創造主に強く憧れ、「ロビンソン漂行記」の主人公が冒険の旅に出た姿に勇気づけられ、自由とキリスト教の国、アメリカに行ってみたいと考えるようになった。</a:t>
            </a:r>
            <a:endParaRPr kumimoji="0" lang="en-US" altLang="ja-JP"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ＭＳ 明朝" panose="02020609040205080304" pitchFamily="17" charset="-128"/>
              <a:cs typeface="+mn-cs"/>
            </a:endParaRPr>
          </a:p>
        </p:txBody>
      </p:sp>
      <p:sp>
        <p:nvSpPr>
          <p:cNvPr id="10" name="テキスト ボックス 9">
            <a:extLst>
              <a:ext uri="{FF2B5EF4-FFF2-40B4-BE49-F238E27FC236}">
                <a16:creationId xmlns:a16="http://schemas.microsoft.com/office/drawing/2014/main" id="{B223B261-32C7-4EAE-412F-EBA6B734CA82}"/>
              </a:ext>
            </a:extLst>
          </p:cNvPr>
          <p:cNvSpPr txBox="1"/>
          <p:nvPr/>
        </p:nvSpPr>
        <p:spPr>
          <a:xfrm>
            <a:off x="2868546" y="6529702"/>
            <a:ext cx="9175173" cy="369332"/>
          </a:xfrm>
          <a:prstGeom prst="rect">
            <a:avLst/>
          </a:prstGeom>
          <a:solidFill>
            <a:srgbClr val="7030A0"/>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命の危険も顧みず、</a:t>
            </a:r>
            <a:r>
              <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津田仙</a:t>
            </a: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等が参加している</a:t>
            </a:r>
            <a:r>
              <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聖書の研究会</a:t>
            </a: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に</a:t>
            </a:r>
            <a:r>
              <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七五三太</a:t>
            </a: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も</a:t>
            </a:r>
            <a:r>
              <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参加した</a:t>
            </a:r>
            <a:r>
              <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p>
        </p:txBody>
      </p:sp>
      <p:sp>
        <p:nvSpPr>
          <p:cNvPr id="12" name="四角形: 角を丸くする 11">
            <a:extLst>
              <a:ext uri="{FF2B5EF4-FFF2-40B4-BE49-F238E27FC236}">
                <a16:creationId xmlns:a16="http://schemas.microsoft.com/office/drawing/2014/main" id="{F638AB34-373A-49CE-1043-EC28BFBF0186}"/>
              </a:ext>
            </a:extLst>
          </p:cNvPr>
          <p:cNvSpPr/>
          <p:nvPr/>
        </p:nvSpPr>
        <p:spPr>
          <a:xfrm>
            <a:off x="2698032" y="4852699"/>
            <a:ext cx="1000511" cy="719096"/>
          </a:xfrm>
          <a:prstGeom prst="roundRect">
            <a:avLst/>
          </a:prstGeom>
          <a:noFill/>
          <a:ln w="571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w="38100">
                <a:solidFill>
                  <a:srgbClr val="7030A0"/>
                </a:solidFill>
              </a:ln>
              <a:solidFill>
                <a:prstClr val="white"/>
              </a:solidFill>
              <a:effectLst/>
              <a:uLnTx/>
              <a:uFillTx/>
              <a:latin typeface="Calibri" panose="020F0502020204030204"/>
              <a:ea typeface="游ゴシック" panose="020B0400000000000000" pitchFamily="50" charset="-128"/>
              <a:cs typeface="+mn-cs"/>
            </a:endParaRPr>
          </a:p>
        </p:txBody>
      </p:sp>
      <p:cxnSp>
        <p:nvCxnSpPr>
          <p:cNvPr id="14" name="直線コネクタ 13">
            <a:extLst>
              <a:ext uri="{FF2B5EF4-FFF2-40B4-BE49-F238E27FC236}">
                <a16:creationId xmlns:a16="http://schemas.microsoft.com/office/drawing/2014/main" id="{6539BF94-FCFA-A5E0-BD78-35A9FDE46716}"/>
              </a:ext>
            </a:extLst>
          </p:cNvPr>
          <p:cNvCxnSpPr>
            <a:cxnSpLocks/>
          </p:cNvCxnSpPr>
          <p:nvPr/>
        </p:nvCxnSpPr>
        <p:spPr>
          <a:xfrm>
            <a:off x="4473146" y="5453869"/>
            <a:ext cx="7570573"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96956FAF-3BF4-B684-CB4A-88CEF44A8256}"/>
              </a:ext>
            </a:extLst>
          </p:cNvPr>
          <p:cNvSpPr txBox="1"/>
          <p:nvPr/>
        </p:nvSpPr>
        <p:spPr>
          <a:xfrm>
            <a:off x="1373787" y="3399428"/>
            <a:ext cx="10786281" cy="584775"/>
          </a:xfrm>
          <a:prstGeom prst="rect">
            <a:avLst/>
          </a:prstGeom>
          <a:solidFill>
            <a:schemeClr val="bg1"/>
          </a:solidFill>
          <a:ln w="57150">
            <a:solidFill>
              <a:schemeClr val="accent2">
                <a:lumMod val="75000"/>
              </a:schemeClr>
            </a:solidFill>
          </a:ln>
        </p:spPr>
        <p:txBody>
          <a:bodyPr wrap="square" rtlCol="0">
            <a:spAutoFit/>
          </a:bodyPr>
          <a:lstStyle/>
          <a:p>
            <a:pPr lvl="0">
              <a:defRPr/>
            </a:pPr>
            <a:r>
              <a:rPr lang="ja-JP" altLang="en-US" sz="3200" b="1" dirty="0">
                <a:solidFill>
                  <a:prstClr val="black">
                    <a:lumMod val="95000"/>
                    <a:lumOff val="5000"/>
                  </a:prstClr>
                </a:solidFill>
                <a:latin typeface="Times New Roman" panose="02020603050405020304" pitchFamily="18" charset="0"/>
                <a:ea typeface="HGP教科書体" panose="02020600000000000000" pitchFamily="18" charset="-128"/>
              </a:rPr>
              <a:t>アメリカでは大統領を選挙で決める</a:t>
            </a:r>
            <a:r>
              <a:rPr lang="ja-JP" altLang="en-US" sz="3200" b="1" dirty="0">
                <a:solidFill>
                  <a:srgbClr val="ED7D31">
                    <a:lumMod val="50000"/>
                  </a:srgbClr>
                </a:solidFill>
                <a:latin typeface="Times New Roman" panose="02020603050405020304" pitchFamily="18" charset="0"/>
                <a:ea typeface="HGP教科書体" panose="02020600000000000000" pitchFamily="18" charset="-128"/>
              </a:rPr>
              <a:t>こと</a:t>
            </a:r>
            <a:r>
              <a:rPr lang="ja-JP" altLang="en-US" sz="3200" dirty="0">
                <a:solidFill>
                  <a:srgbClr val="000000"/>
                </a:solidFill>
                <a:latin typeface="Times New Roman" panose="02020603050405020304" pitchFamily="18" charset="0"/>
                <a:ea typeface="HGP教科書体" panose="02020600000000000000" pitchFamily="18" charset="-128"/>
              </a:rPr>
              <a:t>や</a:t>
            </a:r>
            <a:r>
              <a:rPr lang="ja-JP" altLang="en-US" sz="3200" b="1" dirty="0">
                <a:solidFill>
                  <a:prstClr val="black">
                    <a:lumMod val="95000"/>
                    <a:lumOff val="5000"/>
                  </a:prstClr>
                </a:solidFill>
                <a:latin typeface="Times New Roman" panose="02020603050405020304" pitchFamily="18" charset="0"/>
                <a:ea typeface="HGP教科書体" panose="02020600000000000000" pitchFamily="18" charset="-128"/>
              </a:rPr>
              <a:t>授業料のいらない学校</a:t>
            </a:r>
            <a:endParaRPr kumimoji="1" lang="ja-JP" altLang="en-US" sz="3200" b="1" i="0" u="none" strike="noStrike" kern="1200" cap="none" spc="0" normalizeH="0" baseline="0" noProof="0" dirty="0">
              <a:ln w="22225">
                <a:solidFill>
                  <a:srgbClr val="ED7D31"/>
                </a:solidFill>
                <a:prstDash val="solid"/>
              </a:ln>
              <a:effectLst/>
              <a:uLnTx/>
              <a:uFillTx/>
              <a:latin typeface="Calibri" panose="020F0502020204030204"/>
              <a:ea typeface="游ゴシック" panose="020B0400000000000000" pitchFamily="50" charset="-128"/>
            </a:endParaRPr>
          </a:p>
        </p:txBody>
      </p:sp>
      <p:cxnSp>
        <p:nvCxnSpPr>
          <p:cNvPr id="16" name="直線コネクタ 15">
            <a:extLst>
              <a:ext uri="{FF2B5EF4-FFF2-40B4-BE49-F238E27FC236}">
                <a16:creationId xmlns:a16="http://schemas.microsoft.com/office/drawing/2014/main" id="{38A12075-1823-D8C7-6677-38D2BD03F524}"/>
              </a:ext>
            </a:extLst>
          </p:cNvPr>
          <p:cNvCxnSpPr>
            <a:cxnSpLocks/>
          </p:cNvCxnSpPr>
          <p:nvPr/>
        </p:nvCxnSpPr>
        <p:spPr>
          <a:xfrm>
            <a:off x="292100" y="5932386"/>
            <a:ext cx="2405932"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波線 16">
            <a:extLst>
              <a:ext uri="{FF2B5EF4-FFF2-40B4-BE49-F238E27FC236}">
                <a16:creationId xmlns:a16="http://schemas.microsoft.com/office/drawing/2014/main" id="{059750D6-9776-77B8-C75D-9EC2CAB7E03B}"/>
              </a:ext>
            </a:extLst>
          </p:cNvPr>
          <p:cNvSpPr/>
          <p:nvPr/>
        </p:nvSpPr>
        <p:spPr>
          <a:xfrm flipV="1">
            <a:off x="5016843" y="5932385"/>
            <a:ext cx="7026876" cy="261696"/>
          </a:xfrm>
          <a:prstGeom prst="wave">
            <a:avLst/>
          </a:prstGeom>
          <a:solidFill>
            <a:schemeClr val="accent2">
              <a:lumMod val="40000"/>
              <a:lumOff val="60000"/>
            </a:schemeClr>
          </a:solid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265960CD-9C05-0D2C-8565-2602AEDFD669}"/>
              </a:ext>
            </a:extLst>
          </p:cNvPr>
          <p:cNvSpPr txBox="1"/>
          <p:nvPr/>
        </p:nvSpPr>
        <p:spPr>
          <a:xfrm>
            <a:off x="1272746" y="519788"/>
            <a:ext cx="771903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　　　　　　　　　　　　　　　　　　　　　　　　　　　　　　</a:t>
            </a:r>
            <a:endParaRPr kumimoji="1" lang="en-US" altLang="ja-JP" sz="180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endParaRPr>
          </a:p>
        </p:txBody>
      </p:sp>
      <p:sp>
        <p:nvSpPr>
          <p:cNvPr id="20" name="爆発: 14 pt 19">
            <a:extLst>
              <a:ext uri="{FF2B5EF4-FFF2-40B4-BE49-F238E27FC236}">
                <a16:creationId xmlns:a16="http://schemas.microsoft.com/office/drawing/2014/main" id="{4D4E9143-C80B-C7E8-843D-0FEEE9D18987}"/>
              </a:ext>
            </a:extLst>
          </p:cNvPr>
          <p:cNvSpPr/>
          <p:nvPr/>
        </p:nvSpPr>
        <p:spPr>
          <a:xfrm>
            <a:off x="475483" y="-332355"/>
            <a:ext cx="9654039" cy="2617242"/>
          </a:xfrm>
          <a:prstGeom prst="irregularSeal2">
            <a:avLst/>
          </a:prstGeom>
          <a:solidFill>
            <a:srgbClr val="FFFF00"/>
          </a:solidFill>
          <a:ln w="762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solidFill>
                    <a:srgbClr val="00B050"/>
                  </a:solidFill>
                </a:ln>
                <a:solidFill>
                  <a:srgbClr val="ED7D31"/>
                </a:solidFill>
                <a:effectLst/>
                <a:uLnTx/>
                <a:uFillTx/>
                <a:latin typeface="Calibri" panose="020F0502020204030204"/>
                <a:ea typeface="游ゴシック" panose="020B0400000000000000" pitchFamily="50" charset="-128"/>
                <a:cs typeface="+mn-cs"/>
              </a:rPr>
              <a:t>脳みそが頭からとろけ出そうになった</a:t>
            </a:r>
          </a:p>
        </p:txBody>
      </p:sp>
      <p:sp>
        <p:nvSpPr>
          <p:cNvPr id="2" name="波線 1">
            <a:extLst>
              <a:ext uri="{FF2B5EF4-FFF2-40B4-BE49-F238E27FC236}">
                <a16:creationId xmlns:a16="http://schemas.microsoft.com/office/drawing/2014/main" id="{F53C4101-6613-BE34-8F28-BBFC5615F8A5}"/>
              </a:ext>
            </a:extLst>
          </p:cNvPr>
          <p:cNvSpPr/>
          <p:nvPr/>
        </p:nvSpPr>
        <p:spPr>
          <a:xfrm flipV="1">
            <a:off x="43785" y="6416491"/>
            <a:ext cx="2676480" cy="226421"/>
          </a:xfrm>
          <a:prstGeom prst="wave">
            <a:avLst/>
          </a:prstGeom>
          <a:solidFill>
            <a:schemeClr val="accent2">
              <a:lumMod val="40000"/>
              <a:lumOff val="60000"/>
            </a:schemeClr>
          </a:solid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7697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2" grpId="0" animBg="1"/>
      <p:bldP spid="13" grpId="0" animBg="1"/>
      <p:bldP spid="17"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1AB1040D-4CC8-BDB9-314A-6FAF72581663}"/>
              </a:ext>
            </a:extLst>
          </p:cNvPr>
          <p:cNvSpPr txBox="1"/>
          <p:nvPr/>
        </p:nvSpPr>
        <p:spPr>
          <a:xfrm>
            <a:off x="-1" y="0"/>
            <a:ext cx="12032673" cy="7263527"/>
          </a:xfrm>
          <a:prstGeom prst="rect">
            <a:avLst/>
          </a:prstGeom>
          <a:solidFill>
            <a:schemeClr val="accent6">
              <a:lumMod val="20000"/>
              <a:lumOff val="80000"/>
            </a:schemeClr>
          </a:solid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そんなある日、松山藩の快風丸乗組員の友人、</a:t>
            </a:r>
            <a:r>
              <a:rPr kumimoji="0" lang="ja-JP"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HGP教科書体" panose="02020600000000000000" pitchFamily="18" charset="-128"/>
                <a:cs typeface="+mn-cs"/>
              </a:rPr>
              <a:t>塩田虎尾</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から、「四、五日後に快風丸が江戸を出て函館に向うことになっているが、乗船する気はないか」とたずねられた。それを聞いた新島青年に、突然、</a:t>
            </a:r>
            <a:r>
              <a:rPr kumimoji="0" lang="en-US" altLang="ja-JP"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a:t>
            </a:r>
            <a:r>
              <a:rPr kumimoji="0" lang="ja-JP" altLang="en-US" sz="2800" b="1"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この好機を逃すな、海外へ脱出を図れ</a:t>
            </a:r>
            <a:r>
              <a:rPr kumimoji="0" lang="en-US" altLang="ja-JP"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という良心の声が心の奥から聞こえ、それとと共に、快風丸に無償で乗船する合法的な方法が頭に浮かんだ。それは函館留学を思いつき、そこで藩の目付役飯田逸之助を介し板倉周防守宅を訪ねたところ、喜んで出張許可と乗船勤務を承諾してくれた。その上、安中藩の「承諾」の手配もしてくれた。</a:t>
            </a:r>
            <a:endParaRPr kumimoji="0" lang="en-US" altLang="ja-JP"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その夜は興奮して殆ど寝られなかった。翌日、主君からの許可が届けられた。新島はそのことを知ったとき、感激して思わず、「ああ天、我を棄てざるか」と叫んだ。こうして、</a:t>
            </a:r>
            <a:r>
              <a:rPr kumimoji="0" lang="ja-JP"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函館行き（武田斐三郎の塾へ留学）</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が決り、近所の人や友を交え水杯の送別会が行われた。藩主から</a:t>
            </a:r>
            <a:r>
              <a:rPr kumimoji="0" lang="ja-JP"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修業料手当等十五両を貰い、餞別を含め</a:t>
            </a:r>
            <a:r>
              <a:rPr kumimoji="0" lang="ja-JP"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二五両</a:t>
            </a:r>
            <a:r>
              <a:rPr kumimoji="0" lang="ja-JP"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を</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持って</a:t>
            </a:r>
            <a:r>
              <a:rPr kumimoji="0" lang="ja-JP"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、アメリカへの脱出を胸に秘め、我が家を出発した</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a:t>
            </a:r>
            <a:endParaRPr kumimoji="0" lang="en-US" altLang="ja-JP"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楕円 1">
            <a:extLst>
              <a:ext uri="{FF2B5EF4-FFF2-40B4-BE49-F238E27FC236}">
                <a16:creationId xmlns:a16="http://schemas.microsoft.com/office/drawing/2014/main" id="{CDB2957E-35B9-835B-0837-7C3E778A0D90}"/>
              </a:ext>
            </a:extLst>
          </p:cNvPr>
          <p:cNvSpPr/>
          <p:nvPr/>
        </p:nvSpPr>
        <p:spPr>
          <a:xfrm>
            <a:off x="5112327" y="1413164"/>
            <a:ext cx="1818409" cy="675409"/>
          </a:xfrm>
          <a:prstGeom prst="ellipse">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吹き出し: 線 (強調線付き) 3">
            <a:extLst>
              <a:ext uri="{FF2B5EF4-FFF2-40B4-BE49-F238E27FC236}">
                <a16:creationId xmlns:a16="http://schemas.microsoft.com/office/drawing/2014/main" id="{0A47A84D-1C9A-ADDC-BB1B-345A4CC40FD6}"/>
              </a:ext>
            </a:extLst>
          </p:cNvPr>
          <p:cNvSpPr/>
          <p:nvPr/>
        </p:nvSpPr>
        <p:spPr>
          <a:xfrm>
            <a:off x="8032172" y="3429000"/>
            <a:ext cx="2982191" cy="587226"/>
          </a:xfrm>
          <a:prstGeom prst="accentCallout1">
            <a:avLst>
              <a:gd name="adj1" fmla="val 50601"/>
              <a:gd name="adj2" fmla="val 29"/>
              <a:gd name="adj3" fmla="val 268588"/>
              <a:gd name="adj4" fmla="val -50994"/>
            </a:avLst>
          </a:prstGeom>
          <a:solidFill>
            <a:schemeClr val="accent5">
              <a:lumMod val="20000"/>
              <a:lumOff val="80000"/>
            </a:schemeClr>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五稜郭を設計</a:t>
            </a:r>
          </a:p>
        </p:txBody>
      </p:sp>
      <p:sp>
        <p:nvSpPr>
          <p:cNvPr id="5" name="楕円 4">
            <a:extLst>
              <a:ext uri="{FF2B5EF4-FFF2-40B4-BE49-F238E27FC236}">
                <a16:creationId xmlns:a16="http://schemas.microsoft.com/office/drawing/2014/main" id="{8E6D6984-4357-A3FB-D5E8-FB6BBA664C36}"/>
              </a:ext>
            </a:extLst>
          </p:cNvPr>
          <p:cNvSpPr/>
          <p:nvPr/>
        </p:nvSpPr>
        <p:spPr>
          <a:xfrm>
            <a:off x="3682314" y="5832389"/>
            <a:ext cx="1430013" cy="675409"/>
          </a:xfrm>
          <a:prstGeom prst="ellipse">
            <a:avLst/>
          </a:prstGeom>
          <a:noFill/>
          <a:ln w="57150">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楕円 7">
            <a:extLst>
              <a:ext uri="{FF2B5EF4-FFF2-40B4-BE49-F238E27FC236}">
                <a16:creationId xmlns:a16="http://schemas.microsoft.com/office/drawing/2014/main" id="{9737F7A8-9F80-4958-8158-02C272953D34}"/>
              </a:ext>
            </a:extLst>
          </p:cNvPr>
          <p:cNvSpPr/>
          <p:nvPr/>
        </p:nvSpPr>
        <p:spPr>
          <a:xfrm>
            <a:off x="-655092" y="485116"/>
            <a:ext cx="13033611" cy="1856095"/>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楕円 8">
            <a:extLst>
              <a:ext uri="{FF2B5EF4-FFF2-40B4-BE49-F238E27FC236}">
                <a16:creationId xmlns:a16="http://schemas.microsoft.com/office/drawing/2014/main" id="{3B8D6B44-4644-0DC7-9FC3-7C9F84BADFCE}"/>
              </a:ext>
            </a:extLst>
          </p:cNvPr>
          <p:cNvSpPr/>
          <p:nvPr/>
        </p:nvSpPr>
        <p:spPr>
          <a:xfrm>
            <a:off x="-382137" y="668739"/>
            <a:ext cx="12574137" cy="1555845"/>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楕円 9">
            <a:extLst>
              <a:ext uri="{FF2B5EF4-FFF2-40B4-BE49-F238E27FC236}">
                <a16:creationId xmlns:a16="http://schemas.microsoft.com/office/drawing/2014/main" id="{B959C637-F5A8-BF48-CE26-53482DE742BE}"/>
              </a:ext>
            </a:extLst>
          </p:cNvPr>
          <p:cNvSpPr/>
          <p:nvPr/>
        </p:nvSpPr>
        <p:spPr>
          <a:xfrm flipV="1">
            <a:off x="-159329" y="783468"/>
            <a:ext cx="12192001" cy="1305104"/>
          </a:xfrm>
          <a:prstGeom prst="ellipse">
            <a:avLst/>
          </a:prstGeom>
          <a:noFill/>
          <a:ln w="76200">
            <a:solidFill>
              <a:srgbClr val="FFFF00"/>
            </a:solid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 name="正方形/長方形 5">
            <a:extLst>
              <a:ext uri="{FF2B5EF4-FFF2-40B4-BE49-F238E27FC236}">
                <a16:creationId xmlns:a16="http://schemas.microsoft.com/office/drawing/2014/main" id="{030F9357-0804-81D2-40FA-3659B01C6D59}"/>
              </a:ext>
            </a:extLst>
          </p:cNvPr>
          <p:cNvSpPr/>
          <p:nvPr/>
        </p:nvSpPr>
        <p:spPr>
          <a:xfrm>
            <a:off x="1851102" y="3337002"/>
            <a:ext cx="7225990" cy="183995"/>
          </a:xfrm>
          <a:prstGeom prst="rect">
            <a:avLst/>
          </a:prstGeom>
          <a:solidFill>
            <a:schemeClr val="accent2">
              <a:lumMod val="75000"/>
            </a:schemeClr>
          </a:solidFill>
          <a:ln w="28575">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w="57150">
                <a:solidFill>
                  <a:schemeClr val="accent2">
                    <a:lumMod val="75000"/>
                  </a:schemeClr>
                </a:solidFill>
              </a:ln>
              <a:solidFill>
                <a:schemeClr val="accent2">
                  <a:lumMod val="75000"/>
                </a:schemeClr>
              </a:solidFill>
            </a:endParaRPr>
          </a:p>
        </p:txBody>
      </p:sp>
    </p:spTree>
    <p:extLst>
      <p:ext uri="{BB962C8B-B14F-4D97-AF65-F5344CB8AC3E}">
        <p14:creationId xmlns:p14="http://schemas.microsoft.com/office/powerpoint/2010/main" val="134836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1000"/>
                                        <p:tgtEl>
                                          <p:spTgt spid="4"/>
                                        </p:tgtEl>
                                      </p:cBhvr>
                                    </p:animEffect>
                                    <p:anim calcmode="lin" valueType="num">
                                      <p:cBhvr>
                                        <p:cTn id="41" dur="1000" fill="hold"/>
                                        <p:tgtEl>
                                          <p:spTgt spid="4"/>
                                        </p:tgtEl>
                                        <p:attrNameLst>
                                          <p:attrName>ppt_x</p:attrName>
                                        </p:attrNameLst>
                                      </p:cBhvr>
                                      <p:tavLst>
                                        <p:tav tm="0">
                                          <p:val>
                                            <p:strVal val="#ppt_x"/>
                                          </p:val>
                                        </p:tav>
                                        <p:tav tm="100000">
                                          <p:val>
                                            <p:strVal val="#ppt_x"/>
                                          </p:val>
                                        </p:tav>
                                      </p:tavLst>
                                    </p:anim>
                                    <p:anim calcmode="lin" valueType="num">
                                      <p:cBhvr>
                                        <p:cTn id="4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4" grpId="0" animBg="1"/>
      <p:bldP spid="5" grpId="0" animBg="1"/>
      <p:bldP spid="8" grpId="0" animBg="1"/>
      <p:bldP spid="9" grpId="0" animBg="1"/>
      <p:bldP spid="10"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D38058-CBA8-2639-0977-B91F4164D3E9}"/>
              </a:ext>
            </a:extLst>
          </p:cNvPr>
          <p:cNvSpPr>
            <a:spLocks noGrp="1"/>
          </p:cNvSpPr>
          <p:nvPr>
            <p:ph type="title"/>
          </p:nvPr>
        </p:nvSpPr>
        <p:spPr/>
        <p:txBody>
          <a:bodyPr>
            <a:normAutofit/>
          </a:bodyPr>
          <a:lstStyle/>
          <a:p>
            <a:pPr algn="ctr"/>
            <a:r>
              <a:rPr kumimoji="1" lang="ja-JP" altLang="en-US" dirty="0"/>
              <a:t>　</a:t>
            </a:r>
            <a:endParaRPr kumimoji="1" lang="ja-JP" altLang="en-US" sz="9600" b="1" dirty="0">
              <a:solidFill>
                <a:srgbClr val="00B0F0"/>
              </a:solidFill>
            </a:endParaRPr>
          </a:p>
        </p:txBody>
      </p:sp>
      <p:pic>
        <p:nvPicPr>
          <p:cNvPr id="5" name="コンテンツ プレースホルダー 4">
            <a:extLst>
              <a:ext uri="{FF2B5EF4-FFF2-40B4-BE49-F238E27FC236}">
                <a16:creationId xmlns:a16="http://schemas.microsoft.com/office/drawing/2014/main" id="{94955B2E-C0E5-226D-3DCA-315F4FE8507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5420" y="-177420"/>
            <a:ext cx="12397420" cy="9964640"/>
          </a:xfrm>
        </p:spPr>
      </p:pic>
      <p:sp>
        <p:nvSpPr>
          <p:cNvPr id="7" name="テキスト ボックス 6">
            <a:extLst>
              <a:ext uri="{FF2B5EF4-FFF2-40B4-BE49-F238E27FC236}">
                <a16:creationId xmlns:a16="http://schemas.microsoft.com/office/drawing/2014/main" id="{4092D8C1-79EC-5FB6-8EAB-E6FAE43F393A}"/>
              </a:ext>
            </a:extLst>
          </p:cNvPr>
          <p:cNvSpPr txBox="1"/>
          <p:nvPr/>
        </p:nvSpPr>
        <p:spPr>
          <a:xfrm>
            <a:off x="3095841" y="104576"/>
            <a:ext cx="5076967" cy="92333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srgbClr val="7030A0"/>
                </a:solidFill>
                <a:effectLst/>
                <a:uLnTx/>
                <a:uFillTx/>
                <a:latin typeface="Calibri Light" panose="020F0302020204030204"/>
                <a:ea typeface="游ゴシック Light" panose="020B0300000000000000" pitchFamily="50" charset="-128"/>
                <a:cs typeface="+mn-cs"/>
              </a:rPr>
              <a:t>当時の函館の港</a:t>
            </a:r>
            <a:endParaRPr kumimoji="0" lang="ja-JP" altLang="en-US" sz="5400" b="0" i="0" u="none" strike="noStrike" kern="1200" cap="none" spc="0" normalizeH="0" baseline="0" noProof="0" dirty="0">
              <a:ln>
                <a:noFill/>
              </a:ln>
              <a:solidFill>
                <a:srgbClr val="7030A0"/>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2C9473E4-58A4-E10C-B809-BF7260DE9380}"/>
              </a:ext>
            </a:extLst>
          </p:cNvPr>
          <p:cNvSpPr txBox="1"/>
          <p:nvPr/>
        </p:nvSpPr>
        <p:spPr>
          <a:xfrm>
            <a:off x="512537" y="905873"/>
            <a:ext cx="11166925" cy="304339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srgbClr val="00B050"/>
                </a:solidFill>
                <a:effectLst/>
                <a:uLnTx/>
                <a:uFillTx/>
                <a:latin typeface="HG明朝B" panose="02020809000000000000" pitchFamily="17" charset="-128"/>
                <a:ea typeface="HG明朝B" panose="02020809000000000000" pitchFamily="17" charset="-128"/>
                <a:cs typeface="+mn-cs"/>
              </a:rPr>
              <a:t>当時の函館の様子を新島は、薬師山（箱館山）の麓に</a:t>
            </a:r>
            <a:r>
              <a:rPr kumimoji="0" lang="ja-JP" altLang="en-US" sz="3200" b="1" i="0" u="none" strike="noStrike" kern="1200" cap="none" spc="0" normalizeH="0" baseline="0" noProof="0" dirty="0">
                <a:ln>
                  <a:noFill/>
                </a:ln>
                <a:solidFill>
                  <a:srgbClr val="4472C4"/>
                </a:solidFill>
                <a:effectLst/>
                <a:uLnTx/>
                <a:uFillTx/>
                <a:latin typeface="HG明朝B" panose="02020809000000000000" pitchFamily="17" charset="-128"/>
                <a:ea typeface="HG明朝B" panose="02020809000000000000" pitchFamily="17" charset="-128"/>
                <a:cs typeface="+mn-cs"/>
              </a:rPr>
              <a:t>ロシア、イギリス、アメリカ、フランスの舘</a:t>
            </a:r>
            <a:r>
              <a:rPr kumimoji="0" lang="ja-JP" altLang="en-US" sz="3200" b="1" i="0" u="none" strike="noStrike" kern="1200" cap="none" spc="0" normalizeH="0" baseline="0" noProof="0" dirty="0">
                <a:ln>
                  <a:noFill/>
                </a:ln>
                <a:solidFill>
                  <a:prstClr val="white"/>
                </a:solidFill>
                <a:effectLst/>
                <a:uLnTx/>
                <a:uFillTx/>
                <a:latin typeface="HG明朝B" panose="02020809000000000000" pitchFamily="17" charset="-128"/>
                <a:ea typeface="HG明朝B" panose="02020809000000000000" pitchFamily="17" charset="-128"/>
                <a:cs typeface="+mn-cs"/>
              </a:rPr>
              <a:t>が立ち並び、太陽に照らされた白壁、</a:t>
            </a:r>
            <a:r>
              <a:rPr kumimoji="0" lang="ja-JP" altLang="en-US" sz="3200" b="1" i="0" u="none" strike="noStrike" kern="1200" cap="none" spc="0" normalizeH="0" baseline="0" noProof="0" dirty="0">
                <a:ln>
                  <a:noFill/>
                </a:ln>
                <a:solidFill>
                  <a:srgbClr val="C00000"/>
                </a:solidFill>
                <a:effectLst/>
                <a:uLnTx/>
                <a:uFillTx/>
                <a:latin typeface="HG明朝B" panose="02020809000000000000" pitchFamily="17" charset="-128"/>
                <a:ea typeface="HG明朝B" panose="02020809000000000000" pitchFamily="17" charset="-128"/>
                <a:cs typeface="+mn-cs"/>
              </a:rPr>
              <a:t>風にひるがえる紅色が人の目を楽しませ、</a:t>
            </a:r>
            <a:r>
              <a:rPr kumimoji="0" lang="ja-JP" altLang="en-US" sz="3200" b="1" i="0" u="none" strike="noStrike" kern="1200" cap="none" spc="0" normalizeH="0" baseline="0" noProof="0" dirty="0">
                <a:ln>
                  <a:noFill/>
                </a:ln>
                <a:solidFill>
                  <a:srgbClr val="00B050"/>
                </a:solidFill>
                <a:effectLst/>
                <a:uLnTx/>
                <a:uFillTx/>
                <a:latin typeface="HG明朝B" panose="02020809000000000000" pitchFamily="17" charset="-128"/>
                <a:ea typeface="HG明朝B" panose="02020809000000000000" pitchFamily="17" charset="-128"/>
                <a:cs typeface="+mn-cs"/>
              </a:rPr>
              <a:t>港には</a:t>
            </a:r>
            <a:r>
              <a:rPr kumimoji="0" lang="ja-JP" altLang="en-US" sz="3200" b="1" i="0" u="none" strike="noStrike" kern="1200" cap="none" spc="0" normalizeH="0" baseline="0" noProof="0" dirty="0">
                <a:ln>
                  <a:noFill/>
                </a:ln>
                <a:solidFill>
                  <a:prstClr val="black">
                    <a:lumMod val="85000"/>
                    <a:lumOff val="15000"/>
                  </a:prstClr>
                </a:solidFill>
                <a:effectLst/>
                <a:uLnTx/>
                <a:uFillTx/>
                <a:latin typeface="HG明朝B" panose="02020809000000000000" pitchFamily="17" charset="-128"/>
                <a:ea typeface="HG明朝B" panose="02020809000000000000" pitchFamily="17" charset="-128"/>
                <a:cs typeface="+mn-cs"/>
              </a:rPr>
              <a:t>英国船三隻</a:t>
            </a:r>
            <a:r>
              <a:rPr kumimoji="0" lang="ja-JP" altLang="en-US" sz="3200" b="1" i="0" u="none" strike="noStrike" kern="1200" cap="none" spc="0" normalizeH="0" baseline="0" noProof="0" dirty="0">
                <a:ln>
                  <a:noFill/>
                </a:ln>
                <a:solidFill>
                  <a:srgbClr val="00B050"/>
                </a:solidFill>
                <a:effectLst/>
                <a:uLnTx/>
                <a:uFillTx/>
                <a:latin typeface="HG明朝B" panose="02020809000000000000" pitchFamily="17" charset="-128"/>
                <a:ea typeface="HG明朝B" panose="02020809000000000000" pitchFamily="17" charset="-128"/>
                <a:cs typeface="+mn-cs"/>
              </a:rPr>
              <a:t>、</a:t>
            </a:r>
            <a:r>
              <a:rPr kumimoji="0" lang="ja-JP" altLang="en-US" sz="3200" b="1" i="0" u="none" strike="noStrike" kern="1200" cap="none" spc="0" normalizeH="0" baseline="0" noProof="0" dirty="0">
                <a:ln>
                  <a:noFill/>
                </a:ln>
                <a:solidFill>
                  <a:prstClr val="black">
                    <a:lumMod val="85000"/>
                    <a:lumOff val="15000"/>
                  </a:prstClr>
                </a:solidFill>
                <a:effectLst/>
                <a:uLnTx/>
                <a:uFillTx/>
                <a:latin typeface="HG明朝B" panose="02020809000000000000" pitchFamily="17" charset="-128"/>
                <a:ea typeface="HG明朝B" panose="02020809000000000000" pitchFamily="17" charset="-128"/>
                <a:cs typeface="+mn-cs"/>
              </a:rPr>
              <a:t>アメリカ船二隻</a:t>
            </a:r>
            <a:r>
              <a:rPr kumimoji="0" lang="ja-JP" altLang="en-US" sz="3200" b="1" i="0" u="none" strike="noStrike" kern="1200" cap="none" spc="0" normalizeH="0" baseline="0" noProof="0" dirty="0">
                <a:ln>
                  <a:noFill/>
                </a:ln>
                <a:solidFill>
                  <a:srgbClr val="00B050"/>
                </a:solidFill>
                <a:effectLst/>
                <a:uLnTx/>
                <a:uFillTx/>
                <a:latin typeface="HG明朝B" panose="02020809000000000000" pitchFamily="17" charset="-128"/>
                <a:ea typeface="HG明朝B" panose="02020809000000000000" pitchFamily="17" charset="-128"/>
                <a:cs typeface="+mn-cs"/>
              </a:rPr>
              <a:t>、</a:t>
            </a:r>
            <a:r>
              <a:rPr kumimoji="0" lang="ja-JP" altLang="en-US" sz="3200" b="1" i="0" u="none" strike="noStrike" kern="1200" cap="none" spc="0" normalizeH="0" baseline="0" noProof="0" dirty="0">
                <a:ln>
                  <a:noFill/>
                </a:ln>
                <a:solidFill>
                  <a:prstClr val="black">
                    <a:lumMod val="85000"/>
                    <a:lumOff val="15000"/>
                  </a:prstClr>
                </a:solidFill>
                <a:effectLst/>
                <a:uLnTx/>
                <a:uFillTx/>
                <a:latin typeface="HG明朝B" panose="02020809000000000000" pitchFamily="17" charset="-128"/>
                <a:ea typeface="HG明朝B" panose="02020809000000000000" pitchFamily="17" charset="-128"/>
                <a:cs typeface="+mn-cs"/>
              </a:rPr>
              <a:t>日本船は快風丸</a:t>
            </a:r>
            <a:r>
              <a:rPr kumimoji="0" lang="ja-JP" altLang="en-US" sz="3200" b="1" i="0" u="none" strike="noStrike" kern="1200" cap="none" spc="0" normalizeH="0" baseline="0" noProof="0" dirty="0">
                <a:ln>
                  <a:noFill/>
                </a:ln>
                <a:solidFill>
                  <a:srgbClr val="00B050"/>
                </a:solidFill>
                <a:effectLst/>
                <a:uLnTx/>
                <a:uFillTx/>
                <a:latin typeface="HG明朝B" panose="02020809000000000000" pitchFamily="17" charset="-128"/>
                <a:ea typeface="HG明朝B" panose="02020809000000000000" pitchFamily="17" charset="-128"/>
                <a:cs typeface="+mn-cs"/>
              </a:rPr>
              <a:t>を含め</a:t>
            </a:r>
            <a:r>
              <a:rPr kumimoji="0" lang="ja-JP" altLang="en-US" sz="3200" b="1" i="0" u="none" strike="noStrike" kern="1200" cap="none" spc="0" normalizeH="0" baseline="0" noProof="0" dirty="0">
                <a:ln>
                  <a:noFill/>
                </a:ln>
                <a:solidFill>
                  <a:prstClr val="black">
                    <a:lumMod val="85000"/>
                    <a:lumOff val="15000"/>
                  </a:prstClr>
                </a:solidFill>
                <a:effectLst/>
                <a:uLnTx/>
                <a:uFillTx/>
                <a:latin typeface="HG明朝B" panose="02020809000000000000" pitchFamily="17" charset="-128"/>
                <a:ea typeface="HG明朝B" panose="02020809000000000000" pitchFamily="17" charset="-128"/>
                <a:cs typeface="+mn-cs"/>
              </a:rPr>
              <a:t>三隻</a:t>
            </a:r>
            <a:r>
              <a:rPr kumimoji="0" lang="ja-JP" altLang="en-US" sz="3200" b="1" i="0" u="none" strike="noStrike" kern="1200" cap="none" spc="0" normalizeH="0" baseline="0" noProof="0" dirty="0">
                <a:ln>
                  <a:noFill/>
                </a:ln>
                <a:solidFill>
                  <a:srgbClr val="00B050"/>
                </a:solidFill>
                <a:effectLst/>
                <a:uLnTx/>
                <a:uFillTx/>
                <a:latin typeface="HG明朝B" panose="02020809000000000000" pitchFamily="17" charset="-128"/>
                <a:ea typeface="HG明朝B" panose="02020809000000000000" pitchFamily="17" charset="-128"/>
                <a:cs typeface="+mn-cs"/>
              </a:rPr>
              <a:t>、日本</a:t>
            </a:r>
            <a:r>
              <a:rPr kumimoji="0" lang="ja-JP" altLang="en-US" sz="3200" b="1" i="0" u="none" strike="noStrike" kern="1200" cap="none" spc="0" normalizeH="0" baseline="0" noProof="0" dirty="0">
                <a:ln>
                  <a:noFill/>
                </a:ln>
                <a:solidFill>
                  <a:prstClr val="black">
                    <a:lumMod val="85000"/>
                    <a:lumOff val="15000"/>
                  </a:prstClr>
                </a:solidFill>
                <a:effectLst/>
                <a:uLnTx/>
                <a:uFillTx/>
                <a:latin typeface="HG明朝B" panose="02020809000000000000" pitchFamily="17" charset="-128"/>
                <a:ea typeface="HG明朝B" panose="02020809000000000000" pitchFamily="17" charset="-128"/>
                <a:cs typeface="+mn-cs"/>
              </a:rPr>
              <a:t>の商船四～五十隻も停泊</a:t>
            </a:r>
            <a:r>
              <a:rPr kumimoji="0" lang="ja-JP" altLang="en-US" sz="3200" b="1" i="0" u="none" strike="noStrike" kern="1200" cap="none" spc="0" normalizeH="0" baseline="0" noProof="0" dirty="0">
                <a:ln>
                  <a:noFill/>
                </a:ln>
                <a:solidFill>
                  <a:srgbClr val="00B050"/>
                </a:solidFill>
                <a:effectLst/>
                <a:uLnTx/>
                <a:uFillTx/>
                <a:latin typeface="HG明朝B" panose="02020809000000000000" pitchFamily="17" charset="-128"/>
                <a:ea typeface="HG明朝B" panose="02020809000000000000" pitchFamily="17" charset="-128"/>
                <a:cs typeface="+mn-cs"/>
              </a:rPr>
              <a:t>。</a:t>
            </a:r>
            <a:r>
              <a:rPr kumimoji="0" lang="ja-JP" altLang="en-US" sz="3200" b="1" i="0" u="none" strike="noStrike" kern="1200" cap="none" spc="0" normalizeH="0" baseline="0" noProof="0" dirty="0">
                <a:ln>
                  <a:noFill/>
                </a:ln>
                <a:solidFill>
                  <a:srgbClr val="ED7D31">
                    <a:lumMod val="75000"/>
                  </a:srgbClr>
                </a:solidFill>
                <a:effectLst/>
                <a:uLnTx/>
                <a:uFillTx/>
                <a:latin typeface="HG明朝B" panose="02020809000000000000" pitchFamily="17" charset="-128"/>
                <a:ea typeface="HG明朝B" panose="02020809000000000000" pitchFamily="17" charset="-128"/>
                <a:cs typeface="+mn-cs"/>
              </a:rPr>
              <a:t>外国の国旗が領事屋敷にあがり非常にきれい</a:t>
            </a:r>
            <a:r>
              <a:rPr kumimoji="0" lang="ja-JP" altLang="en-US" sz="3200" b="1" i="0" u="none" strike="noStrike" kern="1200" cap="none" spc="0" normalizeH="0" baseline="0" noProof="0" dirty="0">
                <a:ln>
                  <a:noFill/>
                </a:ln>
                <a:solidFill>
                  <a:srgbClr val="00B050"/>
                </a:solidFill>
                <a:effectLst/>
                <a:uLnTx/>
                <a:uFillTx/>
                <a:latin typeface="HG明朝B" panose="02020809000000000000" pitchFamily="17" charset="-128"/>
                <a:ea typeface="HG明朝B" panose="02020809000000000000" pitchFamily="17" charset="-128"/>
                <a:cs typeface="+mn-cs"/>
              </a:rPr>
              <a:t>と日記に表している。</a:t>
            </a:r>
          </a:p>
        </p:txBody>
      </p:sp>
    </p:spTree>
    <p:extLst>
      <p:ext uri="{BB962C8B-B14F-4D97-AF65-F5344CB8AC3E}">
        <p14:creationId xmlns:p14="http://schemas.microsoft.com/office/powerpoint/2010/main" val="3032453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1C79508E-179B-F6E7-5E1C-03EDD3FB970F}"/>
              </a:ext>
            </a:extLst>
          </p:cNvPr>
          <p:cNvSpPr/>
          <p:nvPr/>
        </p:nvSpPr>
        <p:spPr>
          <a:xfrm>
            <a:off x="1652155" y="311728"/>
            <a:ext cx="7980218" cy="623455"/>
          </a:xfrm>
          <a:prstGeom prst="roundRect">
            <a:avLst/>
          </a:prstGeom>
          <a:solidFill>
            <a:srgbClr val="FFFF00"/>
          </a:solidFill>
          <a:ln w="285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rPr>
              <a:t>函館で新島の脱国を助けた人々</a:t>
            </a:r>
            <a:endParaRPr kumimoji="1" lang="ja-JP" altLang="en-US" sz="3600" b="0" i="0" u="none" strike="noStrike" kern="1200" cap="none" spc="0" normalizeH="0" baseline="0" noProof="0" dirty="0">
              <a:ln>
                <a:noFill/>
              </a:ln>
              <a:solidFill>
                <a:srgbClr val="4472C4">
                  <a:lumMod val="75000"/>
                </a:srgbClr>
              </a:solidFill>
              <a:effectLst/>
              <a:uLnTx/>
              <a:uFillTx/>
              <a:latin typeface="游ゴシック" panose="020F0502020204030204"/>
              <a:ea typeface="游ゴシック" panose="020B0400000000000000" pitchFamily="50" charset="-128"/>
              <a:cs typeface="+mn-cs"/>
            </a:endParaRPr>
          </a:p>
        </p:txBody>
      </p:sp>
      <p:sp>
        <p:nvSpPr>
          <p:cNvPr id="6" name="楕円 5">
            <a:extLst>
              <a:ext uri="{FF2B5EF4-FFF2-40B4-BE49-F238E27FC236}">
                <a16:creationId xmlns:a16="http://schemas.microsoft.com/office/drawing/2014/main" id="{A776F2B4-77CB-E82C-01DB-DF37CFFA4BC3}"/>
              </a:ext>
            </a:extLst>
          </p:cNvPr>
          <p:cNvSpPr/>
          <p:nvPr/>
        </p:nvSpPr>
        <p:spPr>
          <a:xfrm>
            <a:off x="1443688" y="4572000"/>
            <a:ext cx="1672936" cy="82088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BB1DF40A-ACB1-BC67-D8E0-34B8AFFB46CC}"/>
              </a:ext>
            </a:extLst>
          </p:cNvPr>
          <p:cNvSpPr txBox="1"/>
          <p:nvPr/>
        </p:nvSpPr>
        <p:spPr>
          <a:xfrm>
            <a:off x="1537207" y="4797775"/>
            <a:ext cx="15794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新島七五三太</a:t>
            </a:r>
          </a:p>
        </p:txBody>
      </p:sp>
      <p:sp>
        <p:nvSpPr>
          <p:cNvPr id="8" name="正方形/長方形 7">
            <a:extLst>
              <a:ext uri="{FF2B5EF4-FFF2-40B4-BE49-F238E27FC236}">
                <a16:creationId xmlns:a16="http://schemas.microsoft.com/office/drawing/2014/main" id="{57856A02-7889-996B-A30A-0C6205D8893F}"/>
              </a:ext>
            </a:extLst>
          </p:cNvPr>
          <p:cNvSpPr/>
          <p:nvPr/>
        </p:nvSpPr>
        <p:spPr>
          <a:xfrm>
            <a:off x="10070954" y="1738751"/>
            <a:ext cx="1134344" cy="36584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noFill/>
              <a:effectLst/>
              <a:uLnTx/>
              <a:uFillTx/>
              <a:latin typeface="游ゴシック"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E0C9E051-3301-CF5D-21CF-03A3B84BE7DF}"/>
              </a:ext>
            </a:extLst>
          </p:cNvPr>
          <p:cNvSpPr txBox="1"/>
          <p:nvPr/>
        </p:nvSpPr>
        <p:spPr>
          <a:xfrm>
            <a:off x="10093471" y="1768853"/>
            <a:ext cx="12222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塩田虎尾</a:t>
            </a:r>
          </a:p>
        </p:txBody>
      </p:sp>
      <p:sp>
        <p:nvSpPr>
          <p:cNvPr id="10" name="テキスト ボックス 9">
            <a:extLst>
              <a:ext uri="{FF2B5EF4-FFF2-40B4-BE49-F238E27FC236}">
                <a16:creationId xmlns:a16="http://schemas.microsoft.com/office/drawing/2014/main" id="{44EBC608-D1C6-2736-7FA7-94D2A00A398C}"/>
              </a:ext>
            </a:extLst>
          </p:cNvPr>
          <p:cNvSpPr txBox="1"/>
          <p:nvPr/>
        </p:nvSpPr>
        <p:spPr>
          <a:xfrm>
            <a:off x="10500004" y="1446025"/>
            <a:ext cx="110143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快風丸仲間</a:t>
            </a:r>
          </a:p>
        </p:txBody>
      </p:sp>
      <p:sp>
        <p:nvSpPr>
          <p:cNvPr id="11" name="テキスト ボックス 10">
            <a:extLst>
              <a:ext uri="{FF2B5EF4-FFF2-40B4-BE49-F238E27FC236}">
                <a16:creationId xmlns:a16="http://schemas.microsoft.com/office/drawing/2014/main" id="{AA50EA18-2CBF-A00B-09C4-EF8926F5259C}"/>
              </a:ext>
            </a:extLst>
          </p:cNvPr>
          <p:cNvSpPr txBox="1"/>
          <p:nvPr/>
        </p:nvSpPr>
        <p:spPr>
          <a:xfrm>
            <a:off x="8730951" y="3862046"/>
            <a:ext cx="14547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菅野精一郎</a:t>
            </a:r>
          </a:p>
        </p:txBody>
      </p:sp>
      <p:sp>
        <p:nvSpPr>
          <p:cNvPr id="12" name="テキスト ボックス 11">
            <a:extLst>
              <a:ext uri="{FF2B5EF4-FFF2-40B4-BE49-F238E27FC236}">
                <a16:creationId xmlns:a16="http://schemas.microsoft.com/office/drawing/2014/main" id="{E19D9C54-0308-F030-1D82-47E735EB43A3}"/>
              </a:ext>
            </a:extLst>
          </p:cNvPr>
          <p:cNvSpPr txBox="1"/>
          <p:nvPr/>
        </p:nvSpPr>
        <p:spPr>
          <a:xfrm>
            <a:off x="9512871" y="3586116"/>
            <a:ext cx="11014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武田塾塾長</a:t>
            </a:r>
          </a:p>
        </p:txBody>
      </p:sp>
      <p:sp>
        <p:nvSpPr>
          <p:cNvPr id="13" name="正方形/長方形 12">
            <a:extLst>
              <a:ext uri="{FF2B5EF4-FFF2-40B4-BE49-F238E27FC236}">
                <a16:creationId xmlns:a16="http://schemas.microsoft.com/office/drawing/2014/main" id="{26BC3D22-E57B-CC31-7930-980AFDE54CC8}"/>
              </a:ext>
            </a:extLst>
          </p:cNvPr>
          <p:cNvSpPr/>
          <p:nvPr/>
        </p:nvSpPr>
        <p:spPr>
          <a:xfrm>
            <a:off x="8730951" y="3863791"/>
            <a:ext cx="1314454" cy="36933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4E83388D-2678-C8DB-C735-889F9AB7E274}"/>
              </a:ext>
            </a:extLst>
          </p:cNvPr>
          <p:cNvSpPr/>
          <p:nvPr/>
        </p:nvSpPr>
        <p:spPr>
          <a:xfrm>
            <a:off x="3770602" y="4870057"/>
            <a:ext cx="1643062" cy="36933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E8BE173C-7356-DC65-F46E-B89BAFFB8F9B}"/>
              </a:ext>
            </a:extLst>
          </p:cNvPr>
          <p:cNvSpPr txBox="1"/>
          <p:nvPr/>
        </p:nvSpPr>
        <p:spPr>
          <a:xfrm>
            <a:off x="3770602" y="4881975"/>
            <a:ext cx="17989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福 士 卯 之 吉</a:t>
            </a:r>
          </a:p>
        </p:txBody>
      </p:sp>
      <p:sp>
        <p:nvSpPr>
          <p:cNvPr id="16" name="正方形/長方形 15">
            <a:extLst>
              <a:ext uri="{FF2B5EF4-FFF2-40B4-BE49-F238E27FC236}">
                <a16:creationId xmlns:a16="http://schemas.microsoft.com/office/drawing/2014/main" id="{9BFF6A50-C154-28D3-3DD1-1B3AE1DDAA73}"/>
              </a:ext>
            </a:extLst>
          </p:cNvPr>
          <p:cNvSpPr/>
          <p:nvPr/>
        </p:nvSpPr>
        <p:spPr>
          <a:xfrm>
            <a:off x="6096000" y="2452238"/>
            <a:ext cx="1111829" cy="45245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D05068D0-7D6D-60F1-0EB9-CC3F5F178C51}"/>
              </a:ext>
            </a:extLst>
          </p:cNvPr>
          <p:cNvSpPr txBox="1"/>
          <p:nvPr/>
        </p:nvSpPr>
        <p:spPr>
          <a:xfrm>
            <a:off x="6096000" y="2544071"/>
            <a:ext cx="13542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沢田拓馬</a:t>
            </a:r>
          </a:p>
        </p:txBody>
      </p:sp>
      <p:sp>
        <p:nvSpPr>
          <p:cNvPr id="18" name="正方形/長方形 17">
            <a:extLst>
              <a:ext uri="{FF2B5EF4-FFF2-40B4-BE49-F238E27FC236}">
                <a16:creationId xmlns:a16="http://schemas.microsoft.com/office/drawing/2014/main" id="{96B23116-933E-3954-7C59-634FEF7BA34A}"/>
              </a:ext>
            </a:extLst>
          </p:cNvPr>
          <p:cNvSpPr/>
          <p:nvPr/>
        </p:nvSpPr>
        <p:spPr>
          <a:xfrm>
            <a:off x="5912429" y="1521675"/>
            <a:ext cx="1662546" cy="32449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 name="テキスト ボックス 18">
            <a:extLst>
              <a:ext uri="{FF2B5EF4-FFF2-40B4-BE49-F238E27FC236}">
                <a16:creationId xmlns:a16="http://schemas.microsoft.com/office/drawing/2014/main" id="{A88CC4B2-1FFD-0FC8-DF18-85650168A757}"/>
              </a:ext>
            </a:extLst>
          </p:cNvPr>
          <p:cNvSpPr txBox="1"/>
          <p:nvPr/>
        </p:nvSpPr>
        <p:spPr>
          <a:xfrm>
            <a:off x="5912430" y="1526780"/>
            <a:ext cx="16625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ニコライ神父</a:t>
            </a:r>
          </a:p>
        </p:txBody>
      </p:sp>
      <p:sp>
        <p:nvSpPr>
          <p:cNvPr id="20" name="正方形/長方形 19">
            <a:extLst>
              <a:ext uri="{FF2B5EF4-FFF2-40B4-BE49-F238E27FC236}">
                <a16:creationId xmlns:a16="http://schemas.microsoft.com/office/drawing/2014/main" id="{14ED127B-593B-BC1E-128A-069A937B1F04}"/>
              </a:ext>
            </a:extLst>
          </p:cNvPr>
          <p:cNvSpPr/>
          <p:nvPr/>
        </p:nvSpPr>
        <p:spPr>
          <a:xfrm>
            <a:off x="3717348" y="3332684"/>
            <a:ext cx="1696316" cy="36933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134C3CEC-CFDE-14B2-1190-5CDD7770AE0C}"/>
              </a:ext>
            </a:extLst>
          </p:cNvPr>
          <p:cNvSpPr txBox="1"/>
          <p:nvPr/>
        </p:nvSpPr>
        <p:spPr>
          <a:xfrm>
            <a:off x="3540272" y="3370673"/>
            <a:ext cx="18733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セイヴォリー</a:t>
            </a:r>
          </a:p>
        </p:txBody>
      </p:sp>
      <p:sp>
        <p:nvSpPr>
          <p:cNvPr id="22" name="テキスト ボックス 21">
            <a:extLst>
              <a:ext uri="{FF2B5EF4-FFF2-40B4-BE49-F238E27FC236}">
                <a16:creationId xmlns:a16="http://schemas.microsoft.com/office/drawing/2014/main" id="{40FE2927-5342-35B5-7711-30D4FABDC174}"/>
              </a:ext>
            </a:extLst>
          </p:cNvPr>
          <p:cNvSpPr txBox="1"/>
          <p:nvPr/>
        </p:nvSpPr>
        <p:spPr>
          <a:xfrm>
            <a:off x="6443441" y="2150444"/>
            <a:ext cx="16625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坂本龍馬の従兄弟</a:t>
            </a:r>
          </a:p>
        </p:txBody>
      </p:sp>
      <p:sp>
        <p:nvSpPr>
          <p:cNvPr id="23" name="テキスト ボックス 22">
            <a:extLst>
              <a:ext uri="{FF2B5EF4-FFF2-40B4-BE49-F238E27FC236}">
                <a16:creationId xmlns:a16="http://schemas.microsoft.com/office/drawing/2014/main" id="{6361F612-B495-883B-F3D8-20096535E3DC}"/>
              </a:ext>
            </a:extLst>
          </p:cNvPr>
          <p:cNvSpPr txBox="1"/>
          <p:nvPr/>
        </p:nvSpPr>
        <p:spPr>
          <a:xfrm>
            <a:off x="4052454" y="3032874"/>
            <a:ext cx="158981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ベルリン号船長</a:t>
            </a:r>
          </a:p>
        </p:txBody>
      </p:sp>
      <p:sp>
        <p:nvSpPr>
          <p:cNvPr id="24" name="テキスト ボックス 23">
            <a:extLst>
              <a:ext uri="{FF2B5EF4-FFF2-40B4-BE49-F238E27FC236}">
                <a16:creationId xmlns:a16="http://schemas.microsoft.com/office/drawing/2014/main" id="{3F62261B-B225-7B62-38A7-0F3D7467D12D}"/>
              </a:ext>
            </a:extLst>
          </p:cNvPr>
          <p:cNvSpPr txBox="1"/>
          <p:nvPr/>
        </p:nvSpPr>
        <p:spPr>
          <a:xfrm>
            <a:off x="4134920" y="4572803"/>
            <a:ext cx="166254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イギリス商社社員</a:t>
            </a:r>
          </a:p>
        </p:txBody>
      </p:sp>
      <p:sp>
        <p:nvSpPr>
          <p:cNvPr id="25" name="楕円 24">
            <a:extLst>
              <a:ext uri="{FF2B5EF4-FFF2-40B4-BE49-F238E27FC236}">
                <a16:creationId xmlns:a16="http://schemas.microsoft.com/office/drawing/2014/main" id="{27F05651-B729-17CF-79B5-7D0D6B64A410}"/>
              </a:ext>
            </a:extLst>
          </p:cNvPr>
          <p:cNvSpPr/>
          <p:nvPr/>
        </p:nvSpPr>
        <p:spPr>
          <a:xfrm>
            <a:off x="5413664" y="1260059"/>
            <a:ext cx="2652286" cy="1988258"/>
          </a:xfrm>
          <a:prstGeom prst="ellipse">
            <a:avLst/>
          </a:prstGeom>
          <a:noFill/>
          <a:ln>
            <a:prstDash val="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27" name="直線コネクタ 26">
            <a:extLst>
              <a:ext uri="{FF2B5EF4-FFF2-40B4-BE49-F238E27FC236}">
                <a16:creationId xmlns:a16="http://schemas.microsoft.com/office/drawing/2014/main" id="{D622AEC5-8282-D892-CCC4-B343B216D534}"/>
              </a:ext>
            </a:extLst>
          </p:cNvPr>
          <p:cNvCxnSpPr>
            <a:cxnSpLocks/>
          </p:cNvCxnSpPr>
          <p:nvPr/>
        </p:nvCxnSpPr>
        <p:spPr>
          <a:xfrm flipV="1">
            <a:off x="7199602" y="1932064"/>
            <a:ext cx="2931965" cy="685004"/>
          </a:xfrm>
          <a:prstGeom prst="line">
            <a:avLst/>
          </a:prstGeom>
          <a:ln w="76200">
            <a:solidFill>
              <a:srgbClr val="FFC000"/>
            </a:solidFill>
          </a:ln>
        </p:spPr>
        <p:style>
          <a:lnRef idx="1">
            <a:schemeClr val="dk1"/>
          </a:lnRef>
          <a:fillRef idx="0">
            <a:schemeClr val="dk1"/>
          </a:fillRef>
          <a:effectRef idx="0">
            <a:schemeClr val="dk1"/>
          </a:effectRef>
          <a:fontRef idx="minor">
            <a:schemeClr val="tx1"/>
          </a:fontRef>
        </p:style>
      </p:cxnSp>
      <p:cxnSp>
        <p:nvCxnSpPr>
          <p:cNvPr id="30" name="直線コネクタ 29">
            <a:extLst>
              <a:ext uri="{FF2B5EF4-FFF2-40B4-BE49-F238E27FC236}">
                <a16:creationId xmlns:a16="http://schemas.microsoft.com/office/drawing/2014/main" id="{6E187893-EB2D-1948-82FA-2CF96D5073BF}"/>
              </a:ext>
            </a:extLst>
          </p:cNvPr>
          <p:cNvCxnSpPr>
            <a:cxnSpLocks/>
          </p:cNvCxnSpPr>
          <p:nvPr/>
        </p:nvCxnSpPr>
        <p:spPr>
          <a:xfrm flipH="1">
            <a:off x="9358297" y="1953519"/>
            <a:ext cx="705293" cy="1910272"/>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90C97C00-E9F0-1B48-E5D2-41BB350E1267}"/>
              </a:ext>
            </a:extLst>
          </p:cNvPr>
          <p:cNvCxnSpPr>
            <a:cxnSpLocks/>
          </p:cNvCxnSpPr>
          <p:nvPr/>
        </p:nvCxnSpPr>
        <p:spPr>
          <a:xfrm>
            <a:off x="7207829" y="2628884"/>
            <a:ext cx="2201560" cy="1225065"/>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6856C70-86F4-9C9D-5E27-F62B57BAEAF1}"/>
              </a:ext>
            </a:extLst>
          </p:cNvPr>
          <p:cNvCxnSpPr>
            <a:cxnSpLocks/>
          </p:cNvCxnSpPr>
          <p:nvPr/>
        </p:nvCxnSpPr>
        <p:spPr>
          <a:xfrm flipH="1" flipV="1">
            <a:off x="7594910" y="1669334"/>
            <a:ext cx="1813203" cy="21798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矢印: 左右 37">
            <a:extLst>
              <a:ext uri="{FF2B5EF4-FFF2-40B4-BE49-F238E27FC236}">
                <a16:creationId xmlns:a16="http://schemas.microsoft.com/office/drawing/2014/main" id="{05BAB594-B3B6-9191-AF22-BFFF05600870}"/>
              </a:ext>
            </a:extLst>
          </p:cNvPr>
          <p:cNvSpPr/>
          <p:nvPr/>
        </p:nvSpPr>
        <p:spPr>
          <a:xfrm rot="5400000" flipV="1">
            <a:off x="3423238" y="4202851"/>
            <a:ext cx="1130052" cy="128381"/>
          </a:xfrm>
          <a:prstGeom prst="lef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40" name="直線矢印コネクタ 39">
            <a:extLst>
              <a:ext uri="{FF2B5EF4-FFF2-40B4-BE49-F238E27FC236}">
                <a16:creationId xmlns:a16="http://schemas.microsoft.com/office/drawing/2014/main" id="{4709EABF-6DB3-1D44-7066-2F96B36A5EB4}"/>
              </a:ext>
            </a:extLst>
          </p:cNvPr>
          <p:cNvCxnSpPr>
            <a:stCxn id="17" idx="1"/>
            <a:endCxn id="21" idx="3"/>
          </p:cNvCxnSpPr>
          <p:nvPr/>
        </p:nvCxnSpPr>
        <p:spPr>
          <a:xfrm flipH="1">
            <a:off x="5413664" y="2728737"/>
            <a:ext cx="682336" cy="8266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13082CD6-585A-42D1-41B4-260DAAE275BB}"/>
              </a:ext>
            </a:extLst>
          </p:cNvPr>
          <p:cNvCxnSpPr>
            <a:cxnSpLocks/>
            <a:stCxn id="15" idx="1"/>
          </p:cNvCxnSpPr>
          <p:nvPr/>
        </p:nvCxnSpPr>
        <p:spPr>
          <a:xfrm flipH="1">
            <a:off x="3116624" y="5066641"/>
            <a:ext cx="6539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id="{659D0FA1-E032-12DA-088A-FF653E2D09B4}"/>
              </a:ext>
            </a:extLst>
          </p:cNvPr>
          <p:cNvCxnSpPr>
            <a:cxnSpLocks/>
            <a:stCxn id="17" idx="2"/>
          </p:cNvCxnSpPr>
          <p:nvPr/>
        </p:nvCxnSpPr>
        <p:spPr>
          <a:xfrm flipH="1">
            <a:off x="5406300" y="2913403"/>
            <a:ext cx="1366841" cy="2141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74CE0C63-B919-D5F1-6F79-40524C3F5949}"/>
              </a:ext>
            </a:extLst>
          </p:cNvPr>
          <p:cNvCxnSpPr>
            <a:cxnSpLocks/>
            <a:stCxn id="9" idx="1"/>
            <a:endCxn id="13" idx="0"/>
          </p:cNvCxnSpPr>
          <p:nvPr/>
        </p:nvCxnSpPr>
        <p:spPr>
          <a:xfrm flipH="1">
            <a:off x="9388178" y="1953519"/>
            <a:ext cx="705293" cy="1910272"/>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9" name="四角形: 角を丸くする 38">
            <a:extLst>
              <a:ext uri="{FF2B5EF4-FFF2-40B4-BE49-F238E27FC236}">
                <a16:creationId xmlns:a16="http://schemas.microsoft.com/office/drawing/2014/main" id="{D27FAA3D-69D6-C67D-9785-181E7641AA76}"/>
              </a:ext>
            </a:extLst>
          </p:cNvPr>
          <p:cNvSpPr/>
          <p:nvPr/>
        </p:nvSpPr>
        <p:spPr>
          <a:xfrm>
            <a:off x="4245836" y="1178121"/>
            <a:ext cx="1589810" cy="448749"/>
          </a:xfrm>
          <a:prstGeom prst="roundRect">
            <a:avLst/>
          </a:prstGeom>
          <a:noFill/>
          <a:ln w="28575">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3" name="テキスト ボックス 42">
            <a:extLst>
              <a:ext uri="{FF2B5EF4-FFF2-40B4-BE49-F238E27FC236}">
                <a16:creationId xmlns:a16="http://schemas.microsoft.com/office/drawing/2014/main" id="{85703884-956A-108D-CA0D-D8ECE2E66BF9}"/>
              </a:ext>
            </a:extLst>
          </p:cNvPr>
          <p:cNvSpPr txBox="1"/>
          <p:nvPr/>
        </p:nvSpPr>
        <p:spPr>
          <a:xfrm>
            <a:off x="4336942" y="1263991"/>
            <a:ext cx="15373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ロシアの病院</a:t>
            </a:r>
          </a:p>
        </p:txBody>
      </p:sp>
      <p:cxnSp>
        <p:nvCxnSpPr>
          <p:cNvPr id="45" name="直線矢印コネクタ 44">
            <a:extLst>
              <a:ext uri="{FF2B5EF4-FFF2-40B4-BE49-F238E27FC236}">
                <a16:creationId xmlns:a16="http://schemas.microsoft.com/office/drawing/2014/main" id="{02183BAB-DC8C-4800-0572-FDAABDC31B8B}"/>
              </a:ext>
            </a:extLst>
          </p:cNvPr>
          <p:cNvCxnSpPr>
            <a:cxnSpLocks/>
          </p:cNvCxnSpPr>
          <p:nvPr/>
        </p:nvCxnSpPr>
        <p:spPr>
          <a:xfrm flipV="1">
            <a:off x="2489921" y="1690893"/>
            <a:ext cx="1817022" cy="2852924"/>
          </a:xfrm>
          <a:prstGeom prst="straightConnector1">
            <a:avLst/>
          </a:prstGeom>
          <a:ln w="28575">
            <a:solidFill>
              <a:schemeClr val="accent5"/>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6" name="楕円 45">
            <a:extLst>
              <a:ext uri="{FF2B5EF4-FFF2-40B4-BE49-F238E27FC236}">
                <a16:creationId xmlns:a16="http://schemas.microsoft.com/office/drawing/2014/main" id="{5213687B-2A8C-2A17-0F72-3F250DFAF6FE}"/>
              </a:ext>
            </a:extLst>
          </p:cNvPr>
          <p:cNvSpPr/>
          <p:nvPr/>
        </p:nvSpPr>
        <p:spPr>
          <a:xfrm>
            <a:off x="3111661" y="2104595"/>
            <a:ext cx="1041573" cy="599471"/>
          </a:xfrm>
          <a:prstGeom prst="ellipse">
            <a:avLst/>
          </a:prstGeom>
          <a:noFill/>
          <a:ln w="190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8" name="テキスト ボックス 47">
            <a:extLst>
              <a:ext uri="{FF2B5EF4-FFF2-40B4-BE49-F238E27FC236}">
                <a16:creationId xmlns:a16="http://schemas.microsoft.com/office/drawing/2014/main" id="{7AA54439-0361-3C70-88A4-F27F2008B987}"/>
              </a:ext>
            </a:extLst>
          </p:cNvPr>
          <p:cNvSpPr txBox="1"/>
          <p:nvPr/>
        </p:nvSpPr>
        <p:spPr>
          <a:xfrm>
            <a:off x="3296402" y="2217066"/>
            <a:ext cx="8568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目の治療</a:t>
            </a:r>
          </a:p>
        </p:txBody>
      </p:sp>
      <p:sp>
        <p:nvSpPr>
          <p:cNvPr id="49" name="テキスト ボックス 48">
            <a:extLst>
              <a:ext uri="{FF2B5EF4-FFF2-40B4-BE49-F238E27FC236}">
                <a16:creationId xmlns:a16="http://schemas.microsoft.com/office/drawing/2014/main" id="{E796B574-CB57-0578-FD81-DD50FF63589E}"/>
              </a:ext>
            </a:extLst>
          </p:cNvPr>
          <p:cNvSpPr txBox="1"/>
          <p:nvPr/>
        </p:nvSpPr>
        <p:spPr>
          <a:xfrm>
            <a:off x="3296307" y="2427067"/>
            <a:ext cx="8386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見学</a:t>
            </a:r>
          </a:p>
        </p:txBody>
      </p:sp>
      <p:sp>
        <p:nvSpPr>
          <p:cNvPr id="50" name="円弧 49">
            <a:extLst>
              <a:ext uri="{FF2B5EF4-FFF2-40B4-BE49-F238E27FC236}">
                <a16:creationId xmlns:a16="http://schemas.microsoft.com/office/drawing/2014/main" id="{C6F63352-B0B8-5A9C-7FEC-C9E7CE90C1A4}"/>
              </a:ext>
            </a:extLst>
          </p:cNvPr>
          <p:cNvSpPr/>
          <p:nvPr/>
        </p:nvSpPr>
        <p:spPr>
          <a:xfrm rot="356217">
            <a:off x="5100069" y="1171583"/>
            <a:ext cx="5052409" cy="573431"/>
          </a:xfrm>
          <a:prstGeom prst="arc">
            <a:avLst>
              <a:gd name="adj1" fmla="val 10862709"/>
              <a:gd name="adj2" fmla="val 0"/>
            </a:avLst>
          </a:prstGeom>
          <a:ln w="38100">
            <a:solidFill>
              <a:schemeClr val="accent5"/>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2" name="楕円 51">
            <a:extLst>
              <a:ext uri="{FF2B5EF4-FFF2-40B4-BE49-F238E27FC236}">
                <a16:creationId xmlns:a16="http://schemas.microsoft.com/office/drawing/2014/main" id="{EC598DDD-7FBA-BB20-5BBE-5435130DD43E}"/>
              </a:ext>
            </a:extLst>
          </p:cNvPr>
          <p:cNvSpPr/>
          <p:nvPr/>
        </p:nvSpPr>
        <p:spPr>
          <a:xfrm>
            <a:off x="8462093" y="1260059"/>
            <a:ext cx="896204" cy="478691"/>
          </a:xfrm>
          <a:prstGeom prst="ellipse">
            <a:avLst/>
          </a:prstGeom>
          <a:noFill/>
          <a:ln w="28575">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3" name="テキスト ボックス 52">
            <a:extLst>
              <a:ext uri="{FF2B5EF4-FFF2-40B4-BE49-F238E27FC236}">
                <a16:creationId xmlns:a16="http://schemas.microsoft.com/office/drawing/2014/main" id="{E6FA0CB1-0C6F-31E6-C5DB-44E63E1D6270}"/>
              </a:ext>
            </a:extLst>
          </p:cNvPr>
          <p:cNvSpPr txBox="1"/>
          <p:nvPr/>
        </p:nvSpPr>
        <p:spPr>
          <a:xfrm>
            <a:off x="8555552" y="1360090"/>
            <a:ext cx="8628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入院</a:t>
            </a:r>
          </a:p>
        </p:txBody>
      </p:sp>
      <p:cxnSp>
        <p:nvCxnSpPr>
          <p:cNvPr id="58" name="直線矢印コネクタ 57">
            <a:extLst>
              <a:ext uri="{FF2B5EF4-FFF2-40B4-BE49-F238E27FC236}">
                <a16:creationId xmlns:a16="http://schemas.microsoft.com/office/drawing/2014/main" id="{53078190-0069-B236-07AE-C35B6F0178F6}"/>
              </a:ext>
            </a:extLst>
          </p:cNvPr>
          <p:cNvCxnSpPr/>
          <p:nvPr/>
        </p:nvCxnSpPr>
        <p:spPr>
          <a:xfrm>
            <a:off x="6359236" y="1846165"/>
            <a:ext cx="0" cy="606073"/>
          </a:xfrm>
          <a:prstGeom prst="straightConnector1">
            <a:avLst/>
          </a:prstGeom>
          <a:ln w="38100">
            <a:solidFill>
              <a:schemeClr val="accent4"/>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楕円 58">
            <a:extLst>
              <a:ext uri="{FF2B5EF4-FFF2-40B4-BE49-F238E27FC236}">
                <a16:creationId xmlns:a16="http://schemas.microsoft.com/office/drawing/2014/main" id="{E7934D6F-EE57-646E-3C23-727DDB6562E5}"/>
              </a:ext>
            </a:extLst>
          </p:cNvPr>
          <p:cNvSpPr/>
          <p:nvPr/>
        </p:nvSpPr>
        <p:spPr>
          <a:xfrm>
            <a:off x="7274713" y="5251307"/>
            <a:ext cx="1547169" cy="920893"/>
          </a:xfrm>
          <a:prstGeom prst="ellipse">
            <a:avLst/>
          </a:prstGeom>
          <a:noFill/>
          <a:ln w="19050">
            <a:solidFill>
              <a:schemeClr val="accent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noFill/>
              <a:effectLst/>
              <a:uLnTx/>
              <a:uFillTx/>
              <a:latin typeface="游ゴシック" panose="020F0502020204030204"/>
              <a:ea typeface="游ゴシック" panose="020B0400000000000000" pitchFamily="50" charset="-128"/>
              <a:cs typeface="+mn-cs"/>
            </a:endParaRPr>
          </a:p>
        </p:txBody>
      </p:sp>
      <p:sp>
        <p:nvSpPr>
          <p:cNvPr id="60" name="テキスト ボックス 59">
            <a:extLst>
              <a:ext uri="{FF2B5EF4-FFF2-40B4-BE49-F238E27FC236}">
                <a16:creationId xmlns:a16="http://schemas.microsoft.com/office/drawing/2014/main" id="{8FF5E622-6616-E171-A557-350508053493}"/>
              </a:ext>
            </a:extLst>
          </p:cNvPr>
          <p:cNvSpPr txBox="1"/>
          <p:nvPr/>
        </p:nvSpPr>
        <p:spPr>
          <a:xfrm>
            <a:off x="7450282" y="5507182"/>
            <a:ext cx="12053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ED7D31">
                    <a:lumMod val="75000"/>
                  </a:srgbClr>
                </a:solidFill>
                <a:effectLst/>
                <a:uLnTx/>
                <a:uFillTx/>
                <a:latin typeface="游ゴシック" panose="020F0502020204030204"/>
                <a:ea typeface="游ゴシック" panose="020B0400000000000000" pitchFamily="50" charset="-128"/>
                <a:cs typeface="+mn-cs"/>
              </a:rPr>
              <a:t>新島民治</a:t>
            </a:r>
          </a:p>
        </p:txBody>
      </p:sp>
      <p:cxnSp>
        <p:nvCxnSpPr>
          <p:cNvPr id="62" name="直線矢印コネクタ 61">
            <a:extLst>
              <a:ext uri="{FF2B5EF4-FFF2-40B4-BE49-F238E27FC236}">
                <a16:creationId xmlns:a16="http://schemas.microsoft.com/office/drawing/2014/main" id="{8CC5D8DD-D2D6-CA8B-DC12-ACD925721AE4}"/>
              </a:ext>
            </a:extLst>
          </p:cNvPr>
          <p:cNvCxnSpPr/>
          <p:nvPr/>
        </p:nvCxnSpPr>
        <p:spPr>
          <a:xfrm>
            <a:off x="5406300" y="5167107"/>
            <a:ext cx="1868413" cy="340075"/>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3" name="テキスト ボックス 62">
            <a:extLst>
              <a:ext uri="{FF2B5EF4-FFF2-40B4-BE49-F238E27FC236}">
                <a16:creationId xmlns:a16="http://schemas.microsoft.com/office/drawing/2014/main" id="{8FB44184-A041-BDB5-B35A-7421422684F7}"/>
              </a:ext>
            </a:extLst>
          </p:cNvPr>
          <p:cNvSpPr txBox="1"/>
          <p:nvPr/>
        </p:nvSpPr>
        <p:spPr>
          <a:xfrm>
            <a:off x="5477085" y="5450143"/>
            <a:ext cx="188075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渡米後、新島の手紙を中継し、届ける</a:t>
            </a:r>
          </a:p>
        </p:txBody>
      </p:sp>
      <p:cxnSp>
        <p:nvCxnSpPr>
          <p:cNvPr id="65" name="直線矢印コネクタ 64">
            <a:extLst>
              <a:ext uri="{FF2B5EF4-FFF2-40B4-BE49-F238E27FC236}">
                <a16:creationId xmlns:a16="http://schemas.microsoft.com/office/drawing/2014/main" id="{8A94192A-C846-EE20-8851-9EBCEEB5734E}"/>
              </a:ext>
            </a:extLst>
          </p:cNvPr>
          <p:cNvCxnSpPr>
            <a:stCxn id="13" idx="1"/>
          </p:cNvCxnSpPr>
          <p:nvPr/>
        </p:nvCxnSpPr>
        <p:spPr>
          <a:xfrm flipH="1">
            <a:off x="5406300" y="4048457"/>
            <a:ext cx="3324651" cy="1006266"/>
          </a:xfrm>
          <a:prstGeom prst="straightConnector1">
            <a:avLst/>
          </a:prstGeom>
          <a:ln w="12700">
            <a:prstDash val="dash"/>
            <a:tailEnd type="triangle"/>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8F26C44A-C3C9-53C9-A38F-5F5993C47308}"/>
              </a:ext>
            </a:extLst>
          </p:cNvPr>
          <p:cNvSpPr txBox="1"/>
          <p:nvPr/>
        </p:nvSpPr>
        <p:spPr>
          <a:xfrm>
            <a:off x="4048700" y="4206671"/>
            <a:ext cx="4809334" cy="369332"/>
          </a:xfrm>
          <a:prstGeom prst="rect">
            <a:avLst/>
          </a:prstGeom>
          <a:noFill/>
        </p:spPr>
        <p:txBody>
          <a:bodyPr wrap="square">
            <a:spAutoFit/>
          </a:bodyPr>
          <a:lstStyle/>
          <a:p>
            <a:r>
              <a:rPr lang="en-US" altLang="ja-JP" sz="1800" b="1" i="0" u="none" strike="noStrike" baseline="0" dirty="0">
                <a:solidFill>
                  <a:srgbClr val="C00000"/>
                </a:solidFill>
                <a:latin typeface="Times New Roman" panose="02020603050405020304" pitchFamily="18" charset="0"/>
                <a:ea typeface="HGP教科書体" panose="02020600000000000000" pitchFamily="18" charset="-128"/>
              </a:rPr>
              <a:t>1864</a:t>
            </a:r>
            <a:r>
              <a:rPr lang="ja-JP" altLang="en-US" sz="1800" b="1" i="0" u="none" strike="noStrike" baseline="0" dirty="0">
                <a:solidFill>
                  <a:srgbClr val="C00000"/>
                </a:solidFill>
                <a:latin typeface="Times New Roman" panose="02020603050405020304" pitchFamily="18" charset="0"/>
                <a:ea typeface="HGP教科書体" panose="02020600000000000000" pitchFamily="18" charset="-128"/>
              </a:rPr>
              <a:t>年</a:t>
            </a:r>
            <a:r>
              <a:rPr lang="en-US" altLang="ja-JP" sz="1800" b="1" i="0" u="none" strike="noStrike" baseline="0" dirty="0">
                <a:solidFill>
                  <a:srgbClr val="C00000"/>
                </a:solidFill>
                <a:latin typeface="HGP教科書体" panose="02020600000000000000" pitchFamily="18" charset="-128"/>
                <a:ea typeface="ＭＳ 明朝" panose="02020609040205080304" pitchFamily="17" charset="-128"/>
              </a:rPr>
              <a:t>(</a:t>
            </a:r>
            <a:r>
              <a:rPr lang="en-US" altLang="ja-JP" sz="1800" b="1" i="0" u="none" strike="noStrike" baseline="0" dirty="0">
                <a:solidFill>
                  <a:srgbClr val="C00000"/>
                </a:solidFill>
                <a:latin typeface="Times New Roman" panose="02020603050405020304" pitchFamily="18" charset="0"/>
                <a:ea typeface="HGP教科書体" panose="02020600000000000000" pitchFamily="18" charset="-128"/>
              </a:rPr>
              <a:t>21</a:t>
            </a:r>
            <a:r>
              <a:rPr lang="ja-JP" altLang="en-US" sz="1800" b="1" i="0" u="none" strike="noStrike" baseline="0" dirty="0">
                <a:solidFill>
                  <a:srgbClr val="C00000"/>
                </a:solidFill>
                <a:latin typeface="Times New Roman" panose="02020603050405020304" pitchFamily="18" charset="0"/>
                <a:ea typeface="HGP教科書体" panose="02020600000000000000" pitchFamily="18" charset="-128"/>
              </a:rPr>
              <a:t>歳）、脱国の日、７月</a:t>
            </a:r>
            <a:r>
              <a:rPr lang="en-US" altLang="ja-JP" sz="1800" b="1" i="0" u="none" strike="noStrike" baseline="0" dirty="0">
                <a:solidFill>
                  <a:srgbClr val="C00000"/>
                </a:solidFill>
                <a:latin typeface="Times New Roman" panose="02020603050405020304" pitchFamily="18" charset="0"/>
                <a:ea typeface="HGP教科書体" panose="02020600000000000000" pitchFamily="18" charset="-128"/>
              </a:rPr>
              <a:t>17</a:t>
            </a:r>
            <a:r>
              <a:rPr lang="ja-JP" altLang="en-US" sz="1800" b="1" i="0" u="none" strike="noStrike" baseline="0" dirty="0">
                <a:solidFill>
                  <a:srgbClr val="C00000"/>
                </a:solidFill>
                <a:latin typeface="Times New Roman" panose="02020603050405020304" pitchFamily="18" charset="0"/>
                <a:ea typeface="HGP教科書体" panose="02020600000000000000" pitchFamily="18" charset="-128"/>
              </a:rPr>
              <a:t>日の夜半</a:t>
            </a:r>
            <a:r>
              <a:rPr lang="en-US" altLang="ja-JP" sz="1800" b="1" i="0" u="none" strike="noStrike" baseline="0" dirty="0">
                <a:solidFill>
                  <a:srgbClr val="C00000"/>
                </a:solidFill>
                <a:latin typeface="Times New Roman" panose="02020603050405020304" pitchFamily="18" charset="0"/>
                <a:ea typeface="HGP教科書体" panose="02020600000000000000" pitchFamily="18" charset="-128"/>
              </a:rPr>
              <a:t>､</a:t>
            </a:r>
            <a:r>
              <a:rPr lang="ja-JP" altLang="en-US" sz="1800" b="1" i="0" u="none" strike="noStrike" baseline="0" dirty="0">
                <a:solidFill>
                  <a:srgbClr val="C00000"/>
                </a:solidFill>
                <a:latin typeface="Times New Roman" panose="02020603050405020304" pitchFamily="18" charset="0"/>
                <a:ea typeface="HGP教科書体" panose="02020600000000000000" pitchFamily="18" charset="-128"/>
              </a:rPr>
              <a:t>決行</a:t>
            </a:r>
            <a:endParaRPr lang="ja-JP" altLang="en-US" dirty="0"/>
          </a:p>
        </p:txBody>
      </p:sp>
      <p:sp>
        <p:nvSpPr>
          <p:cNvPr id="2" name="テキスト ボックス 1">
            <a:extLst>
              <a:ext uri="{FF2B5EF4-FFF2-40B4-BE49-F238E27FC236}">
                <a16:creationId xmlns:a16="http://schemas.microsoft.com/office/drawing/2014/main" id="{A54CB2CF-3A25-5795-4A49-845E3B6D4705}"/>
              </a:ext>
            </a:extLst>
          </p:cNvPr>
          <p:cNvSpPr txBox="1"/>
          <p:nvPr/>
        </p:nvSpPr>
        <p:spPr>
          <a:xfrm>
            <a:off x="6083337" y="1169339"/>
            <a:ext cx="2328940" cy="369332"/>
          </a:xfrm>
          <a:prstGeom prst="rect">
            <a:avLst/>
          </a:prstGeom>
          <a:noFill/>
        </p:spPr>
        <p:txBody>
          <a:bodyPr wrap="square" rtlCol="0">
            <a:spAutoFit/>
          </a:bodyPr>
          <a:lstStyle/>
          <a:p>
            <a:r>
              <a:rPr kumimoji="1" lang="ja-JP" altLang="en-US" dirty="0">
                <a:solidFill>
                  <a:srgbClr val="C00000"/>
                </a:solidFill>
              </a:rPr>
              <a:t>英語のできる外国人</a:t>
            </a:r>
          </a:p>
        </p:txBody>
      </p:sp>
    </p:spTree>
    <p:extLst>
      <p:ext uri="{BB962C8B-B14F-4D97-AF65-F5344CB8AC3E}">
        <p14:creationId xmlns:p14="http://schemas.microsoft.com/office/powerpoint/2010/main" val="2475993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9D46976-B055-38F9-9A00-03B3A0F4B4E2}"/>
              </a:ext>
            </a:extLst>
          </p:cNvPr>
          <p:cNvSpPr txBox="1"/>
          <p:nvPr/>
        </p:nvSpPr>
        <p:spPr>
          <a:xfrm>
            <a:off x="0" y="0"/>
            <a:ext cx="12192000" cy="6986528"/>
          </a:xfrm>
          <a:prstGeom prst="rect">
            <a:avLst/>
          </a:prstGeom>
          <a:solidFill>
            <a:schemeClr val="accent6">
              <a:lumMod val="40000"/>
              <a:lumOff val="60000"/>
            </a:schemeClr>
          </a:solidFill>
        </p:spPr>
        <p:txBody>
          <a:bodyPr wrap="square">
            <a:spAutoFit/>
          </a:bodyPr>
          <a:lstStyle/>
          <a:p>
            <a:pPr marL="457200" marR="0" lvl="1" indent="0" algn="just"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HGP教科書体" panose="02020600000000000000" pitchFamily="18" charset="-128"/>
                <a:ea typeface="ＭＳ 明朝" panose="02020609040205080304" pitchFamily="17" charset="-128"/>
                <a:cs typeface="+mn-cs"/>
              </a:rPr>
              <a:t> </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武田は江戸開成所教授就任で不在。</a:t>
            </a:r>
            <a:r>
              <a:rPr kumimoji="0" lang="ja-JP"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塾長の</a:t>
            </a:r>
            <a:r>
              <a:rPr kumimoji="0" lang="ja-JP"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菅野精一郎</a:t>
            </a:r>
            <a:r>
              <a:rPr kumimoji="0" lang="ja-JP"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は親身に七五三太の相談に乗った。英語を学ぶならとロシア領事館付</a:t>
            </a:r>
            <a:r>
              <a:rPr kumimoji="0" lang="ja-JP"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ニコライ</a:t>
            </a:r>
            <a:r>
              <a:rPr kumimoji="0" lang="ja-JP"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HGP教科書体" panose="02020600000000000000" pitchFamily="18" charset="-128"/>
                <a:cs typeface="+mn-cs"/>
              </a:rPr>
              <a:t>神父</a:t>
            </a:r>
            <a:r>
              <a:rPr kumimoji="0" lang="ja-JP"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を紹介。一ヶ月後、新島は日本学教師として古事記を教え、ロシアの優れた診療施設で目の治療を受け、代数学</a:t>
            </a:r>
            <a:r>
              <a:rPr kumimoji="0" lang="en-US" altLang="ja-JP" sz="3200" b="0" i="0" u="none" strike="noStrike" kern="1200" cap="none" spc="0" normalizeH="0" baseline="0" noProof="0" dirty="0">
                <a:ln>
                  <a:noFill/>
                </a:ln>
                <a:solidFill>
                  <a:prstClr val="black"/>
                </a:solidFill>
                <a:effectLst/>
                <a:uLnTx/>
                <a:uFillTx/>
                <a:latin typeface="HGP教科書体" panose="02020600000000000000" pitchFamily="18" charset="-128"/>
                <a:ea typeface="ＭＳ 明朝" panose="02020609040205080304" pitchFamily="17" charset="-128"/>
                <a:cs typeface="+mn-cs"/>
              </a:rPr>
              <a:t>(</a:t>
            </a:r>
            <a:r>
              <a:rPr kumimoji="0" lang="ja-JP"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英語版</a:t>
            </a:r>
            <a:r>
              <a:rPr kumimoji="0" lang="en-US" altLang="ja-JP" sz="3200" b="0" i="0" u="none" strike="noStrike" kern="1200" cap="none" spc="0" normalizeH="0" baseline="0" noProof="0" dirty="0">
                <a:ln>
                  <a:noFill/>
                </a:ln>
                <a:solidFill>
                  <a:prstClr val="black"/>
                </a:solidFill>
                <a:effectLst/>
                <a:uLnTx/>
                <a:uFillTx/>
                <a:latin typeface="HGP教科書体" panose="02020600000000000000" pitchFamily="18" charset="-128"/>
                <a:ea typeface="ＭＳ 明朝" panose="02020609040205080304" pitchFamily="17" charset="-128"/>
                <a:cs typeface="+mn-cs"/>
              </a:rPr>
              <a:t>)</a:t>
            </a:r>
            <a:r>
              <a:rPr kumimoji="0" lang="ja-JP"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を与えられたが、日本語のできないロシア人英語教師に失望。新島の脱国の願いを知った菅野と旧知の</a:t>
            </a:r>
            <a:r>
              <a:rPr kumimoji="0" lang="ja-JP"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沢田拓馬</a:t>
            </a:r>
            <a:r>
              <a:rPr kumimoji="0" lang="ja-JP"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（坂本龍馬の従兄弟）は英語堪能で海外に詳しい英国貿易商社員の</a:t>
            </a:r>
            <a:r>
              <a:rPr kumimoji="0" lang="ja-JP"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福士卯之吉</a:t>
            </a:r>
            <a:r>
              <a:rPr kumimoji="0" lang="ja-JP"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を紹介した。その後も沢田はアメリカ行の船を探し、決行日に自宅で  </a:t>
            </a:r>
            <a:r>
              <a:rPr kumimoji="0" lang="ja-JP"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HGP教科書体" panose="02020600000000000000" pitchFamily="18" charset="-128"/>
                <a:cs typeface="+mn-cs"/>
              </a:rPr>
              <a:t>菅野</a:t>
            </a:r>
            <a:r>
              <a:rPr kumimoji="0" lang="ja-JP"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a:t>
            </a:r>
            <a:r>
              <a:rPr kumimoji="0" lang="ja-JP"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HGP教科書体" panose="02020600000000000000" pitchFamily="18" charset="-128"/>
                <a:cs typeface="+mn-cs"/>
              </a:rPr>
              <a:t>塩田 </a:t>
            </a:r>
            <a:r>
              <a:rPr kumimoji="0" lang="ja-JP"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と  </a:t>
            </a: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3</a:t>
            </a:r>
            <a:r>
              <a:rPr kumimoji="0" lang="ja-JP"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人で</a:t>
            </a:r>
            <a:endPar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endParaRPr>
          </a:p>
          <a:p>
            <a:pPr marL="457200" marR="0" lvl="1" indent="0" algn="just" defTabSz="457200" rtl="0" eaLnBrk="1" fontAlgn="auto" latinLnBrk="0" hangingPunct="1">
              <a:lnSpc>
                <a:spcPct val="100000"/>
              </a:lnSpc>
              <a:spcBef>
                <a:spcPts val="0"/>
              </a:spcBef>
              <a:spcAft>
                <a:spcPts val="0"/>
              </a:spcAft>
              <a:buClrTx/>
              <a:buSzTx/>
              <a:buFontTx/>
              <a:buNone/>
              <a:tabLst/>
              <a:defRPr/>
            </a:pPr>
            <a:r>
              <a:rPr kumimoji="0" lang="en-US" altLang="ja-JP" sz="3200" b="0"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                                                                           </a:t>
            </a:r>
            <a:r>
              <a:rPr kumimoji="0" lang="ja-JP"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送別会を開いている。</a:t>
            </a:r>
            <a:endParaRPr kumimoji="0" lang="ja-JP"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ＭＳ 明朝" panose="02020609040205080304" pitchFamily="17" charset="-128"/>
              <a:cs typeface="+mn-cs"/>
            </a:endParaRPr>
          </a:p>
          <a:p>
            <a:pPr marL="457200" marR="0" lvl="1" indent="0" algn="just"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srgbClr val="000000"/>
                </a:solidFill>
                <a:effectLst/>
                <a:uLnTx/>
                <a:uFillTx/>
                <a:latin typeface="HGP教科書体" panose="02020600000000000000" pitchFamily="18" charset="-128"/>
                <a:ea typeface="ＭＳ 明朝" panose="02020609040205080304" pitchFamily="17" charset="-128"/>
                <a:cs typeface="+mn-cs"/>
              </a:rPr>
              <a:t>  </a:t>
            </a:r>
            <a:r>
              <a:rPr kumimoji="0" lang="ja-JP"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福士卯之吉と意気投合した新島は</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、なぜ自分は、親や家族と別れ、危険をかえりみず、アメリカに脱国したいか、アメリカではキリスト教を学び、学校で様々なことを学び、</a:t>
            </a:r>
            <a:r>
              <a:rPr kumimoji="0" lang="ja-JP" alt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anose="02020603050405020304" pitchFamily="18" charset="0"/>
                <a:ea typeface="HGP教科書体" panose="02020600000000000000" pitchFamily="18" charset="-128"/>
                <a:cs typeface="+mn-cs"/>
              </a:rPr>
              <a:t>日本に尽くしたいといった熱い思いや志</a:t>
            </a:r>
            <a:r>
              <a:rPr kumimoji="0" lang="ja-JP"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を語った。</a:t>
            </a:r>
            <a:r>
              <a:rPr kumimoji="0" lang="ja-JP"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福士も喜んで協力すると約束した。</a:t>
            </a:r>
            <a:endParaRPr kumimoji="0" lang="en-US" altLang="ja-JP" sz="32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457200" marR="0" lvl="1" indent="0" algn="just" defTabSz="457200" rtl="0" eaLnBrk="1" fontAlgn="auto" latinLnBrk="0" hangingPunct="1">
              <a:lnSpc>
                <a:spcPct val="100000"/>
              </a:lnSpc>
              <a:spcBef>
                <a:spcPts val="0"/>
              </a:spcBef>
              <a:spcAft>
                <a:spcPts val="0"/>
              </a:spcAft>
              <a:buClrTx/>
              <a:buSzTx/>
              <a:buFontTx/>
              <a:buNone/>
              <a:tabLst/>
              <a:defRPr/>
            </a:pPr>
            <a:endParaRPr kumimoji="0"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波線 3">
            <a:extLst>
              <a:ext uri="{FF2B5EF4-FFF2-40B4-BE49-F238E27FC236}">
                <a16:creationId xmlns:a16="http://schemas.microsoft.com/office/drawing/2014/main" id="{8F2BC83F-81EF-E4B8-6C2A-4FBCE6A4EA06}"/>
              </a:ext>
            </a:extLst>
          </p:cNvPr>
          <p:cNvSpPr/>
          <p:nvPr/>
        </p:nvSpPr>
        <p:spPr>
          <a:xfrm>
            <a:off x="4750420" y="5221997"/>
            <a:ext cx="7270595" cy="968992"/>
          </a:xfrm>
          <a:prstGeom prst="wave">
            <a:avLst>
              <a:gd name="adj1" fmla="val 20000"/>
              <a:gd name="adj2" fmla="val 422"/>
            </a:avLst>
          </a:prstGeom>
          <a:noFill/>
          <a:ln w="57150">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思考の吹き出し: 雲形 4">
            <a:extLst>
              <a:ext uri="{FF2B5EF4-FFF2-40B4-BE49-F238E27FC236}">
                <a16:creationId xmlns:a16="http://schemas.microsoft.com/office/drawing/2014/main" id="{3E0AAD1E-8554-B149-01F4-6393D4563563}"/>
              </a:ext>
            </a:extLst>
          </p:cNvPr>
          <p:cNvSpPr/>
          <p:nvPr/>
        </p:nvSpPr>
        <p:spPr>
          <a:xfrm>
            <a:off x="590690" y="355229"/>
            <a:ext cx="6501486" cy="3073771"/>
          </a:xfrm>
          <a:prstGeom prst="cloudCallout">
            <a:avLst>
              <a:gd name="adj1" fmla="val -32136"/>
              <a:gd name="adj2" fmla="val 78341"/>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BCDCC49E-0A64-FE5D-45EE-4357C4479994}"/>
              </a:ext>
            </a:extLst>
          </p:cNvPr>
          <p:cNvSpPr txBox="1"/>
          <p:nvPr/>
        </p:nvSpPr>
        <p:spPr>
          <a:xfrm>
            <a:off x="1566939" y="751291"/>
            <a:ext cx="4885900" cy="29238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　</a:t>
            </a:r>
            <a:r>
              <a:rPr kumimoji="1" lang="ja-JP" altLang="en-US" sz="280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自分は、脱壢（</a:t>
            </a:r>
            <a:r>
              <a:rPr kumimoji="1" lang="ja-JP" altLang="en-US" sz="160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だつれき</a:t>
            </a:r>
            <a:r>
              <a:rPr kumimoji="1" lang="ja-JP" altLang="en-US" sz="280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、家を離れ）し、高尚な理想を求めて</a:t>
            </a:r>
            <a:r>
              <a:rPr kumimoji="1" lang="ja-JP" altLang="en-US" sz="2800" b="0"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広い世界をどこまでも駆け巡る 「千里の志」を生涯にわたって持ち続けたい。</a:t>
            </a:r>
            <a:endParaRPr kumimoji="1" lang="en-US" altLang="ja-JP" sz="2800" b="0"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　　</a:t>
            </a:r>
            <a:endParaRPr kumimoji="1" lang="en-US" altLang="ja-JP" sz="180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　　　　　　　　　　　だつれき</a:t>
            </a:r>
          </a:p>
        </p:txBody>
      </p:sp>
      <p:sp>
        <p:nvSpPr>
          <p:cNvPr id="2" name="四角形: 角を丸くする 1">
            <a:extLst>
              <a:ext uri="{FF2B5EF4-FFF2-40B4-BE49-F238E27FC236}">
                <a16:creationId xmlns:a16="http://schemas.microsoft.com/office/drawing/2014/main" id="{82BE3D17-D7F9-7DBD-BDF0-9D67961093BE}"/>
              </a:ext>
            </a:extLst>
          </p:cNvPr>
          <p:cNvSpPr/>
          <p:nvPr/>
        </p:nvSpPr>
        <p:spPr>
          <a:xfrm>
            <a:off x="590689" y="4426459"/>
            <a:ext cx="6055437" cy="569894"/>
          </a:xfrm>
          <a:prstGeom prst="roundRect">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12402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1"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B523504-2DED-C258-A3D0-36D44FA9B570}"/>
              </a:ext>
            </a:extLst>
          </p:cNvPr>
          <p:cNvSpPr txBox="1"/>
          <p:nvPr/>
        </p:nvSpPr>
        <p:spPr>
          <a:xfrm>
            <a:off x="353291" y="218209"/>
            <a:ext cx="11648209" cy="6555641"/>
          </a:xfrm>
          <a:prstGeom prst="rect">
            <a:avLst/>
          </a:prstGeom>
          <a:solidFill>
            <a:schemeClr val="accent6">
              <a:lumMod val="20000"/>
              <a:lumOff val="8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一週間しないうち、沢辺拓馬から話を聞いたとアメリカ人船長セイヴォリーが、「自分は中国まで新島を連れて行くことができる。中国まで行きさえすればアメリカに渡る機会はある」と商社に現れた。</a:t>
            </a:r>
            <a:endParaRPr kumimoji="0"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こうして福士と船長の二人は船に乗り込む準備を急いだ。新島は自分が急にいなくなったことで脱国を疑われないように、知人に「実家に呼び戻されたので、近々江戸に戻る」と話した。新島は周りの人に悟られないよう、町人の服装をし、函館の通りを歩くときには人目につかないように注意した。ちょんまげも簡単な形にした。</a:t>
            </a:r>
            <a:endParaRPr kumimoji="0"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a:t>
            </a:r>
            <a:r>
              <a:rPr kumimoji="0"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1864</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年</a:t>
            </a:r>
            <a:r>
              <a:rPr kumimoji="0" lang="en-US" altLang="ja-JP" sz="2800" b="0" i="0" u="none" strike="noStrike" kern="1200" cap="none" spc="0" normalizeH="0" baseline="0" noProof="0" dirty="0">
                <a:ln>
                  <a:noFill/>
                </a:ln>
                <a:solidFill>
                  <a:srgbClr val="000000"/>
                </a:solidFill>
                <a:effectLst/>
                <a:uLnTx/>
                <a:uFillTx/>
                <a:latin typeface="HGP教科書体" panose="02020600000000000000" pitchFamily="18" charset="-128"/>
                <a:ea typeface="ＭＳ 明朝" panose="02020609040205080304" pitchFamily="17" charset="-128"/>
                <a:cs typeface="+mn-cs"/>
              </a:rPr>
              <a:t>(</a:t>
            </a:r>
            <a:r>
              <a:rPr kumimoji="0"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21</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歳）、脱国の日、７月</a:t>
            </a:r>
            <a:r>
              <a:rPr kumimoji="0"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17</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日の夜半、新島は沢辺宅から築地に向った。犬の遠吠えを聞きなら、慎重に福士の家までたどり着いた。しばらくそこに留まり、裏口から出てそっと岸につないだ小舟に乗り込んだ。</a:t>
            </a:r>
            <a:r>
              <a:rPr kumimoji="0" lang="ja-JP" altLang="en-US" sz="2800" b="1" i="0" u="none" strike="noStrike" kern="1200" cap="none" spc="0" normalizeH="0" baseline="30000" noProof="0" dirty="0">
                <a:ln>
                  <a:noFill/>
                </a:ln>
                <a:solidFill>
                  <a:srgbClr val="000000"/>
                </a:solidFill>
                <a:effectLst/>
                <a:uLnTx/>
                <a:uFillTx/>
                <a:latin typeface="HGP教科書体" panose="02020600000000000000" pitchFamily="18" charset="-128"/>
                <a:ea typeface="ＭＳ 明朝" panose="02020609040205080304" pitchFamily="17" charset="-128"/>
                <a:cs typeface="+mn-cs"/>
              </a:rPr>
              <a:t> </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新島は急いで船底に</a:t>
            </a:r>
            <a:r>
              <a:rPr kumimoji="0" lang="ja-JP"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身</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を潜め、岸から舟が離れるのをじっと待った。そのとき、見張りの役人が近づき、震える声で、「そこにいるのは誰か」と聞いてきた。福士が落ち着いた口調で「私です。アメリカ船船長の依頼品を急ぎ届けるところです」と応えると、顔見知りの福士と分った役人は舟を改めることなく、黙って舟の離岸を認め、新島は無事乗船に成功した</a:t>
            </a:r>
            <a:r>
              <a:rPr kumimoji="0" lang="ja-JP" altLang="en-US" sz="2800" b="1" i="0" u="none" strike="noStrike" kern="1200" cap="none" spc="0" normalizeH="0" baseline="30000" noProof="0" dirty="0">
                <a:ln>
                  <a:noFill/>
                </a:ln>
                <a:solidFill>
                  <a:srgbClr val="FF0000"/>
                </a:solidFill>
                <a:effectLst/>
                <a:uLnTx/>
                <a:uFillTx/>
                <a:latin typeface="HGP教科書体" panose="02020600000000000000" pitchFamily="18" charset="-128"/>
                <a:ea typeface="ＭＳ 明朝" panose="02020609040205080304" pitchFamily="17" charset="-128"/>
                <a:cs typeface="+mn-cs"/>
              </a:rPr>
              <a:t> </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。手持ちの金はたった四両であった。</a:t>
            </a:r>
            <a:endParaRPr kumimoji="0"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AA94E5E3-9A9E-D95C-6352-5EE1B8BB9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960" y="941488"/>
            <a:ext cx="4360165" cy="5109082"/>
          </a:xfrm>
          <a:prstGeom prst="rect">
            <a:avLst/>
          </a:prstGeom>
        </p:spPr>
      </p:pic>
      <p:pic>
        <p:nvPicPr>
          <p:cNvPr id="4" name="図 3">
            <a:extLst>
              <a:ext uri="{FF2B5EF4-FFF2-40B4-BE49-F238E27FC236}">
                <a16:creationId xmlns:a16="http://schemas.microsoft.com/office/drawing/2014/main" id="{51EEB717-F4ED-FA97-34B8-96340BE238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2596" y="605656"/>
            <a:ext cx="3069597" cy="5198392"/>
          </a:xfrm>
          <a:prstGeom prst="rect">
            <a:avLst/>
          </a:prstGeom>
        </p:spPr>
      </p:pic>
      <p:pic>
        <p:nvPicPr>
          <p:cNvPr id="6" name="図 5">
            <a:extLst>
              <a:ext uri="{FF2B5EF4-FFF2-40B4-BE49-F238E27FC236}">
                <a16:creationId xmlns:a16="http://schemas.microsoft.com/office/drawing/2014/main" id="{1CBC7ABE-5692-2E45-A117-F662802DE1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0153" y="403882"/>
            <a:ext cx="4152606" cy="5064334"/>
          </a:xfrm>
          <a:prstGeom prst="rect">
            <a:avLst/>
          </a:prstGeom>
        </p:spPr>
      </p:pic>
      <p:pic>
        <p:nvPicPr>
          <p:cNvPr id="9" name="図 8">
            <a:extLst>
              <a:ext uri="{FF2B5EF4-FFF2-40B4-BE49-F238E27FC236}">
                <a16:creationId xmlns:a16="http://schemas.microsoft.com/office/drawing/2014/main" id="{CE5E5E47-C953-F9F6-F065-04F24461F0DE}"/>
              </a:ext>
            </a:extLst>
          </p:cNvPr>
          <p:cNvPicPr>
            <a:picLocks noChangeAspect="1"/>
          </p:cNvPicPr>
          <p:nvPr/>
        </p:nvPicPr>
        <p:blipFill>
          <a:blip r:embed="rId6"/>
          <a:stretch>
            <a:fillRect/>
          </a:stretch>
        </p:blipFill>
        <p:spPr>
          <a:xfrm>
            <a:off x="384435" y="5171384"/>
            <a:ext cx="5958445" cy="1391578"/>
          </a:xfrm>
          <a:prstGeom prst="rect">
            <a:avLst/>
          </a:prstGeom>
          <a:solidFill>
            <a:schemeClr val="accent2">
              <a:lumMod val="20000"/>
              <a:lumOff val="80000"/>
            </a:schemeClr>
          </a:solidFill>
        </p:spPr>
      </p:pic>
      <p:pic>
        <p:nvPicPr>
          <p:cNvPr id="12" name="図 11">
            <a:extLst>
              <a:ext uri="{FF2B5EF4-FFF2-40B4-BE49-F238E27FC236}">
                <a16:creationId xmlns:a16="http://schemas.microsoft.com/office/drawing/2014/main" id="{A5FC552C-71EA-6C7C-21C0-56D76DC4D2AD}"/>
              </a:ext>
            </a:extLst>
          </p:cNvPr>
          <p:cNvPicPr>
            <a:picLocks noChangeAspect="1"/>
          </p:cNvPicPr>
          <p:nvPr/>
        </p:nvPicPr>
        <p:blipFill>
          <a:blip r:embed="rId7"/>
          <a:stretch>
            <a:fillRect/>
          </a:stretch>
        </p:blipFill>
        <p:spPr>
          <a:xfrm>
            <a:off x="6460841" y="5294922"/>
            <a:ext cx="5614990" cy="1509406"/>
          </a:xfrm>
          <a:prstGeom prst="rect">
            <a:avLst/>
          </a:prstGeom>
          <a:solidFill>
            <a:schemeClr val="accent4">
              <a:lumMod val="60000"/>
              <a:lumOff val="40000"/>
            </a:schemeClr>
          </a:solidFill>
        </p:spPr>
      </p:pic>
    </p:spTree>
    <p:extLst>
      <p:ext uri="{BB962C8B-B14F-4D97-AF65-F5344CB8AC3E}">
        <p14:creationId xmlns:p14="http://schemas.microsoft.com/office/powerpoint/2010/main" val="270296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B523504-2DED-C258-A3D0-36D44FA9B570}"/>
              </a:ext>
            </a:extLst>
          </p:cNvPr>
          <p:cNvSpPr txBox="1"/>
          <p:nvPr/>
        </p:nvSpPr>
        <p:spPr>
          <a:xfrm>
            <a:off x="353291" y="218209"/>
            <a:ext cx="11648209" cy="6555641"/>
          </a:xfrm>
          <a:prstGeom prst="rect">
            <a:avLst/>
          </a:prstGeom>
          <a:solidFill>
            <a:schemeClr val="accent6">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一週間しないうち、沢辺拓馬から話を聞いたとアメリカ人船長セイヴォリーが、「自分は中国まで新島を連れて行くことができる。中国まで行きさえすればアメリカに渡る機会はある」と商社に現れた。</a:t>
            </a:r>
            <a:endParaRPr kumimoji="0"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こうして福士と船長の二人は船に乗り込む準備を急いだ。新島は自分が急にいなくなったことで脱国を疑われないように、知人に「実家に呼び戻されたので、近々江戸に戻る」と話した。新島は周りの人に悟られないよう、町人の服装をし、函館の通りを歩くときには人目につかないように注意した。ちょんまげも簡単な形にした。</a:t>
            </a:r>
            <a:endParaRPr kumimoji="0"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　</a:t>
            </a:r>
            <a:r>
              <a:rPr kumimoji="0" lang="en-US" altLang="ja-JP" sz="2800" b="1" i="0" u="none" strike="noStrike" kern="1200" cap="none" spc="0" normalizeH="0" baseline="0" noProof="0" dirty="0">
                <a:ln>
                  <a:noFill/>
                </a:ln>
                <a:solidFill>
                  <a:srgbClr val="C00000"/>
                </a:solidFill>
                <a:effectLst/>
                <a:uLnTx/>
                <a:uFillTx/>
                <a:latin typeface="Times New Roman" panose="02020603050405020304" pitchFamily="18" charset="0"/>
                <a:ea typeface="HGP教科書体" panose="02020600000000000000" pitchFamily="18" charset="-128"/>
                <a:cs typeface="+mn-cs"/>
              </a:rPr>
              <a:t>1864</a:t>
            </a:r>
            <a:r>
              <a:rPr kumimoji="0" lang="ja-JP"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HGP教科書体" panose="02020600000000000000" pitchFamily="18" charset="-128"/>
                <a:cs typeface="+mn-cs"/>
              </a:rPr>
              <a:t>年</a:t>
            </a:r>
            <a:r>
              <a:rPr kumimoji="0" lang="en-US" altLang="ja-JP" sz="2800" b="1" i="0" u="none" strike="noStrike" kern="1200" cap="none" spc="0" normalizeH="0" baseline="0" noProof="0" dirty="0">
                <a:ln>
                  <a:noFill/>
                </a:ln>
                <a:solidFill>
                  <a:srgbClr val="C00000"/>
                </a:solidFill>
                <a:effectLst/>
                <a:uLnTx/>
                <a:uFillTx/>
                <a:latin typeface="HGP教科書体" panose="02020600000000000000" pitchFamily="18" charset="-128"/>
                <a:ea typeface="ＭＳ 明朝" panose="02020609040205080304" pitchFamily="17" charset="-128"/>
                <a:cs typeface="+mn-cs"/>
              </a:rPr>
              <a:t>(</a:t>
            </a:r>
            <a:r>
              <a:rPr kumimoji="0" lang="en-US" altLang="ja-JP" sz="2800" b="1" i="0" u="none" strike="noStrike" kern="1200" cap="none" spc="0" normalizeH="0" baseline="0" noProof="0" dirty="0">
                <a:ln>
                  <a:noFill/>
                </a:ln>
                <a:solidFill>
                  <a:srgbClr val="C00000"/>
                </a:solidFill>
                <a:effectLst/>
                <a:uLnTx/>
                <a:uFillTx/>
                <a:latin typeface="Times New Roman" panose="02020603050405020304" pitchFamily="18" charset="0"/>
                <a:ea typeface="HGP教科書体" panose="02020600000000000000" pitchFamily="18" charset="-128"/>
                <a:cs typeface="+mn-cs"/>
              </a:rPr>
              <a:t>21</a:t>
            </a:r>
            <a:r>
              <a:rPr kumimoji="0" lang="ja-JP"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HGP教科書体" panose="02020600000000000000" pitchFamily="18" charset="-128"/>
                <a:cs typeface="+mn-cs"/>
              </a:rPr>
              <a:t>歳）、脱国の日、７月</a:t>
            </a:r>
            <a:r>
              <a:rPr kumimoji="0" lang="en-US" altLang="ja-JP" sz="2800" b="1" i="0" u="none" strike="noStrike" kern="1200" cap="none" spc="0" normalizeH="0" baseline="0" noProof="0" dirty="0">
                <a:ln>
                  <a:noFill/>
                </a:ln>
                <a:solidFill>
                  <a:srgbClr val="C00000"/>
                </a:solidFill>
                <a:effectLst/>
                <a:uLnTx/>
                <a:uFillTx/>
                <a:latin typeface="Times New Roman" panose="02020603050405020304" pitchFamily="18" charset="0"/>
                <a:ea typeface="HGP教科書体" panose="02020600000000000000" pitchFamily="18" charset="-128"/>
                <a:cs typeface="+mn-cs"/>
              </a:rPr>
              <a:t>17</a:t>
            </a:r>
            <a:r>
              <a:rPr kumimoji="0" lang="ja-JP" alt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HGP教科書体" panose="02020600000000000000" pitchFamily="18" charset="-128"/>
                <a:cs typeface="+mn-cs"/>
              </a:rPr>
              <a:t>日の夜半、新島は沢辺宅から築地に向った。</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犬の遠吠えを聞きなら、慎重に福士の家までたどり着いた。しばらくそこに留まり、裏口から出てそっと岸につないだ小舟に乗り込んだ。</a:t>
            </a:r>
            <a:r>
              <a:rPr kumimoji="0" lang="ja-JP" altLang="en-US" sz="2800" b="1" i="0" u="none" strike="noStrike" kern="1200" cap="none" spc="0" normalizeH="0" baseline="30000" noProof="0" dirty="0">
                <a:ln>
                  <a:noFill/>
                </a:ln>
                <a:solidFill>
                  <a:srgbClr val="000000"/>
                </a:solidFill>
                <a:effectLst/>
                <a:uLnTx/>
                <a:uFillTx/>
                <a:latin typeface="HGP教科書体" panose="02020600000000000000" pitchFamily="18" charset="-128"/>
                <a:ea typeface="ＭＳ 明朝" panose="02020609040205080304" pitchFamily="17" charset="-128"/>
                <a:cs typeface="+mn-cs"/>
              </a:rPr>
              <a:t> </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新島は急いで船底に</a:t>
            </a:r>
            <a:r>
              <a:rPr kumimoji="0" lang="ja-JP"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HGP教科書体" panose="02020600000000000000" pitchFamily="18" charset="-128"/>
                <a:cs typeface="+mn-cs"/>
              </a:rPr>
              <a:t>身</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を潜め、岸から舟が離れるのをじっと待った。そのとき、見張りの役人が近づき、震える声で、「そこにいるのは誰か」と聞いてきた。福士が落ち着いた口調で「私です。アメリカ船船長の依頼品を急ぎ届けるところです」と応えると、顔見知りの福士と分った役人は舟を改めることなく、黙って舟の離岸を認め、新島は無事乗船に成功した</a:t>
            </a:r>
            <a:r>
              <a:rPr kumimoji="0" lang="ja-JP" altLang="en-US" sz="2800" b="1" i="0" u="none" strike="noStrike" kern="1200" cap="none" spc="0" normalizeH="0" baseline="30000" noProof="0" dirty="0">
                <a:ln>
                  <a:noFill/>
                </a:ln>
                <a:solidFill>
                  <a:srgbClr val="FF0000"/>
                </a:solidFill>
                <a:effectLst/>
                <a:uLnTx/>
                <a:uFillTx/>
                <a:latin typeface="HGP教科書体" panose="02020600000000000000" pitchFamily="18" charset="-128"/>
                <a:ea typeface="ＭＳ 明朝" panose="02020609040205080304" pitchFamily="17" charset="-128"/>
                <a:cs typeface="+mn-cs"/>
              </a:rPr>
              <a:t> </a:t>
            </a:r>
            <a:r>
              <a:rPr kumimoji="0"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。手持ちの金はたった四両であった。</a:t>
            </a:r>
            <a:endParaRPr kumimoji="0" lang="ja-JP" altLang="en-US" sz="2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楕円 1">
            <a:extLst>
              <a:ext uri="{FF2B5EF4-FFF2-40B4-BE49-F238E27FC236}">
                <a16:creationId xmlns:a16="http://schemas.microsoft.com/office/drawing/2014/main" id="{7CFE175D-804B-5F23-413D-C6878E15BCB2}"/>
              </a:ext>
            </a:extLst>
          </p:cNvPr>
          <p:cNvSpPr/>
          <p:nvPr/>
        </p:nvSpPr>
        <p:spPr>
          <a:xfrm>
            <a:off x="2142698" y="6207468"/>
            <a:ext cx="873457" cy="432323"/>
          </a:xfrm>
          <a:prstGeom prst="ellipse">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3193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59000"/>
          </a:blip>
          <a:tile tx="0" ty="0" sx="100000" sy="100000" flip="none" algn="tl"/>
        </a:blipFill>
        <a:effectLst/>
      </p:bgPr>
    </p:bg>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8A76BBA-1C79-5859-ACB7-1E2B9B16B813}"/>
              </a:ext>
            </a:extLst>
          </p:cNvPr>
          <p:cNvSpPr/>
          <p:nvPr/>
        </p:nvSpPr>
        <p:spPr>
          <a:xfrm>
            <a:off x="241609" y="156117"/>
            <a:ext cx="11708781" cy="649408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7341D5F7-D801-330E-AECF-F24C404B0480}"/>
              </a:ext>
            </a:extLst>
          </p:cNvPr>
          <p:cNvSpPr txBox="1"/>
          <p:nvPr/>
        </p:nvSpPr>
        <p:spPr>
          <a:xfrm>
            <a:off x="654205" y="289932"/>
            <a:ext cx="11366810" cy="6494085"/>
          </a:xfrm>
          <a:prstGeom prst="rect">
            <a:avLst/>
          </a:prstGeom>
          <a:noFill/>
        </p:spPr>
        <p:txBody>
          <a:bodyPr wrap="square" rtlCol="0">
            <a:spAutoFit/>
          </a:bodyPr>
          <a:lstStyle/>
          <a:p>
            <a:r>
              <a:rPr kumimoji="1" lang="ja-JP" altLang="en-US" sz="3200" dirty="0"/>
              <a:t>昨年、</a:t>
            </a:r>
            <a:r>
              <a:rPr kumimoji="1" lang="en-US" altLang="ja-JP" sz="3200" dirty="0"/>
              <a:t>2023</a:t>
            </a:r>
            <a:r>
              <a:rPr kumimoji="1" lang="ja-JP" altLang="en-US" sz="3200" dirty="0"/>
              <a:t>年</a:t>
            </a:r>
            <a:r>
              <a:rPr kumimoji="1" lang="en-US" altLang="ja-JP" sz="3200" dirty="0"/>
              <a:t>2</a:t>
            </a:r>
            <a:r>
              <a:rPr kumimoji="1" lang="ja-JP" altLang="en-US" sz="3200" dirty="0"/>
              <a:t>月、道徳性発達研究、第</a:t>
            </a:r>
            <a:r>
              <a:rPr kumimoji="1" lang="en-US" altLang="ja-JP" sz="3200" dirty="0"/>
              <a:t>16</a:t>
            </a:r>
            <a:r>
              <a:rPr kumimoji="1" lang="ja-JP" altLang="en-US" sz="3200" dirty="0"/>
              <a:t>巻で　「新島襄が考えた良心教育とコールバーグの道徳性発達段階」を発表し、新島の考える良心がコールバーグ理論でいう道徳性発達段階の段階５、「人権と社会福祉の道徳性の段階に当たることを示した。今回、同志社大学の礎を作った「新島襄が歩んだほぼ</a:t>
            </a:r>
            <a:r>
              <a:rPr kumimoji="1" lang="en-US" altLang="ja-JP" sz="3200" dirty="0"/>
              <a:t>47</a:t>
            </a:r>
            <a:r>
              <a:rPr kumimoji="1" lang="ja-JP" altLang="en-US" sz="3200" dirty="0"/>
              <a:t>年間の足跡」を土台に、中学生（高校生）向けの道徳教材を開発した。「新島襄物語」と格式張った形での資料提供でなく、生徒たちに語らきかけるような気持ちでの資料提供にしたく、題目は「新島襄物語り」とした。三部構成の「新島襄物語り」の道徳授業について三時間構成の（積み上げ方式）の授業の提案、３各話それぞれ一時間構成の授業提案（堀田泰永、松尾廣文共同研究者）を行った。この時間は「新島襄物語り」の教材開発を取上げ、紹介する。</a:t>
            </a:r>
          </a:p>
        </p:txBody>
      </p:sp>
    </p:spTree>
    <p:extLst>
      <p:ext uri="{BB962C8B-B14F-4D97-AF65-F5344CB8AC3E}">
        <p14:creationId xmlns:p14="http://schemas.microsoft.com/office/powerpoint/2010/main" val="3779956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41714613-D3CE-5589-6CBE-EB76379AF8ED}"/>
              </a:ext>
            </a:extLst>
          </p:cNvPr>
          <p:cNvSpPr txBox="1"/>
          <p:nvPr/>
        </p:nvSpPr>
        <p:spPr>
          <a:xfrm>
            <a:off x="196850" y="58846"/>
            <a:ext cx="11798300" cy="6740307"/>
          </a:xfrm>
          <a:prstGeom prst="rect">
            <a:avLst/>
          </a:prstGeom>
          <a:noFill/>
        </p:spPr>
        <p:txBody>
          <a:bodyPr wrap="square">
            <a:spAutoFit/>
          </a:bodyPr>
          <a:lstStyle/>
          <a:p>
            <a:pPr algn="just"/>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物語の作成に当たって、荒木の論文（新島襄が考えた良心教育とコールバーグの道徳性発達段階、</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2024</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）の中の「（</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2</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）新島襄と同志社大学設立」の文章、</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2050</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字（</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25</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字</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×82</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字）を手がかりにし、更に事実がつけ加えられ、また読み手のことを考慮して、より内容が具体的に分りやすくなるように書き足された。また本文中では書き表せなかった事柄を、注釈を用意し、側面から理解を助けるようにした。</a:t>
            </a:r>
            <a:r>
              <a:rPr lang="ja-JP" altLang="en-US" sz="2400" b="1" i="0" u="none" strike="noStrike" baseline="0" dirty="0">
                <a:solidFill>
                  <a:srgbClr val="0070C0"/>
                </a:solidFill>
                <a:latin typeface="游明朝" panose="02020400000000000000" pitchFamily="18" charset="-128"/>
                <a:ea typeface="游明朝" panose="02020400000000000000" pitchFamily="18" charset="-128"/>
              </a:rPr>
              <a:t>縦書き表記</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とした。</a:t>
            </a:r>
            <a:endParaRPr lang="en-US" altLang="ja-JP" sz="2400" b="0" i="0" u="none" strike="noStrike" baseline="0" dirty="0">
              <a:solidFill>
                <a:srgbClr val="000000"/>
              </a:solidFill>
              <a:latin typeface="游明朝" panose="02020400000000000000" pitchFamily="18" charset="-128"/>
              <a:ea typeface="游明朝" panose="02020400000000000000" pitchFamily="18" charset="-128"/>
            </a:endParaRPr>
          </a:p>
          <a:p>
            <a:pPr algn="just"/>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a:t>
            </a:r>
            <a:r>
              <a:rPr lang="ja-JP" altLang="en-US" sz="2400" b="1" i="0" u="none" strike="noStrike" baseline="0" dirty="0">
                <a:solidFill>
                  <a:srgbClr val="0070C0"/>
                </a:solidFill>
                <a:latin typeface="游明朝" panose="02020400000000000000" pitchFamily="18" charset="-128"/>
                <a:ea typeface="游明朝" panose="02020400000000000000" pitchFamily="18" charset="-128"/>
              </a:rPr>
              <a:t>第一話</a:t>
            </a:r>
            <a:r>
              <a:rPr lang="ja-JP" altLang="en-US" sz="2400" b="1" i="0" u="none" strike="noStrike" baseline="0" dirty="0">
                <a:latin typeface="游明朝" panose="02020400000000000000" pitchFamily="18" charset="-128"/>
                <a:ea typeface="游明朝" panose="02020400000000000000" pitchFamily="18" charset="-128"/>
              </a:rPr>
              <a:t>（脱出まで）</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は新島襄の自画像と脱国時の扮装２枚含め、</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2450</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字（</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50</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字</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×49</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行、（</a:t>
            </a:r>
            <a:r>
              <a:rPr lang="en-US" altLang="ja-JP" sz="2400" b="1" i="0" u="none" strike="noStrike" baseline="0" dirty="0">
                <a:solidFill>
                  <a:srgbClr val="0070C0"/>
                </a:solidFill>
                <a:latin typeface="游明朝" panose="02020400000000000000" pitchFamily="18" charset="-128"/>
                <a:ea typeface="游明朝" panose="02020400000000000000" pitchFamily="18" charset="-128"/>
              </a:rPr>
              <a:t>A4</a:t>
            </a:r>
            <a:r>
              <a:rPr lang="ja-JP" altLang="en-US" sz="2400" b="1" i="0" u="none" strike="noStrike" baseline="0" dirty="0">
                <a:solidFill>
                  <a:srgbClr val="0070C0"/>
                </a:solidFill>
                <a:latin typeface="游明朝" panose="02020400000000000000" pitchFamily="18" charset="-128"/>
                <a:ea typeface="游明朝" panose="02020400000000000000" pitchFamily="18" charset="-128"/>
              </a:rPr>
              <a:t>、</a:t>
            </a:r>
            <a:r>
              <a:rPr lang="en-US" altLang="ja-JP" sz="2400" b="1" i="0" u="none" strike="noStrike" baseline="0" dirty="0">
                <a:solidFill>
                  <a:srgbClr val="0070C0"/>
                </a:solidFill>
                <a:latin typeface="游明朝" panose="02020400000000000000" pitchFamily="18" charset="-128"/>
                <a:ea typeface="游明朝" panose="02020400000000000000" pitchFamily="18" charset="-128"/>
              </a:rPr>
              <a:t>3</a:t>
            </a:r>
            <a:r>
              <a:rPr lang="ja-JP" altLang="en-US" sz="2400" b="1" i="0" u="none" strike="noStrike" baseline="0" dirty="0">
                <a:solidFill>
                  <a:srgbClr val="0070C0"/>
                </a:solidFill>
                <a:latin typeface="游明朝" panose="02020400000000000000" pitchFamily="18" charset="-128"/>
                <a:ea typeface="游明朝" panose="02020400000000000000" pitchFamily="18" charset="-128"/>
              </a:rPr>
              <a:t>頁</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）構成である。</a:t>
            </a:r>
          </a:p>
          <a:p>
            <a:pPr algn="just"/>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a:t>
            </a:r>
            <a:r>
              <a:rPr lang="ja-JP" altLang="en-US" sz="2400" b="1" i="0" u="none" strike="noStrike" baseline="0" dirty="0">
                <a:solidFill>
                  <a:srgbClr val="000000"/>
                </a:solidFill>
                <a:latin typeface="游明朝" panose="02020400000000000000" pitchFamily="18" charset="-128"/>
                <a:ea typeface="游明朝" panose="02020400000000000000" pitchFamily="18" charset="-128"/>
              </a:rPr>
              <a:t>第二話（アメリカ時代）</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はワイルド・ローバー号のさし絵を含め、</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2550</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字（</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50</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字</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×51</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行、</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A4</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3</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頁）構成。</a:t>
            </a:r>
          </a:p>
          <a:p>
            <a:pPr algn="just"/>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a:t>
            </a:r>
            <a:r>
              <a:rPr lang="ja-JP" altLang="en-US" sz="2400" b="1" i="0" u="none" strike="noStrike" baseline="0" dirty="0">
                <a:solidFill>
                  <a:srgbClr val="000000"/>
                </a:solidFill>
                <a:latin typeface="游明朝" panose="02020400000000000000" pitchFamily="18" charset="-128"/>
                <a:ea typeface="游明朝" panose="02020400000000000000" pitchFamily="18" charset="-128"/>
              </a:rPr>
              <a:t>第三話（帰国して同志社大学の礎を作る）</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は相国寺門前の同志社英学校校舎の風景写真を含め、</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2550</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字（</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50</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字</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×51</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行、</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A4</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3</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頁）構成。</a:t>
            </a:r>
          </a:p>
          <a:p>
            <a:pPr algn="just"/>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a:t>
            </a:r>
            <a:r>
              <a:rPr lang="ja-JP" altLang="en-US" sz="2400" b="1" i="0" u="none" strike="noStrike" baseline="0" dirty="0">
                <a:solidFill>
                  <a:srgbClr val="0070C0"/>
                </a:solidFill>
                <a:latin typeface="游明朝" panose="02020400000000000000" pitchFamily="18" charset="-128"/>
                <a:ea typeface="游明朝" panose="02020400000000000000" pitchFamily="18" charset="-128"/>
              </a:rPr>
              <a:t>脚注</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は、第一話７箇所、第二話</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11</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箇所、第三話</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13</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箇所である。第三話の後に続け、一括して示した（</a:t>
            </a:r>
            <a:r>
              <a:rPr lang="en-US" altLang="ja-JP" sz="2400" b="1" i="0" u="none" strike="noStrike" baseline="0" dirty="0">
                <a:solidFill>
                  <a:srgbClr val="0070C0"/>
                </a:solidFill>
                <a:latin typeface="游明朝" panose="02020400000000000000" pitchFamily="18" charset="-128"/>
                <a:ea typeface="游明朝" panose="02020400000000000000" pitchFamily="18" charset="-128"/>
              </a:rPr>
              <a:t>7</a:t>
            </a:r>
            <a:r>
              <a:rPr lang="ja-JP" altLang="en-US" sz="2400" b="1" i="0" u="none" strike="noStrike" baseline="0" dirty="0">
                <a:solidFill>
                  <a:srgbClr val="0070C0"/>
                </a:solidFill>
                <a:latin typeface="游明朝" panose="02020400000000000000" pitchFamily="18" charset="-128"/>
                <a:ea typeface="游明朝" panose="02020400000000000000" pitchFamily="18" charset="-128"/>
              </a:rPr>
              <a:t>頁</a:t>
            </a:r>
            <a:r>
              <a:rPr lang="ja-JP" altLang="en-US" sz="2400" b="1" i="0" u="none" strike="noStrike" baseline="0" dirty="0">
                <a:solidFill>
                  <a:srgbClr val="000000"/>
                </a:solidFill>
                <a:latin typeface="游明朝" panose="02020400000000000000" pitchFamily="18" charset="-128"/>
                <a:ea typeface="游明朝" panose="02020400000000000000" pitchFamily="18" charset="-128"/>
              </a:rPr>
              <a:t>、</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50</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字</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×18</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行</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×7</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枚、と</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50</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字</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×4</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行）。</a:t>
            </a:r>
          </a:p>
          <a:p>
            <a:pPr algn="just"/>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○授業担当者、教師のための</a:t>
            </a:r>
            <a:r>
              <a:rPr lang="ja-JP" altLang="en-US" sz="2400" b="1" i="0" u="none" strike="noStrike" baseline="0" dirty="0">
                <a:solidFill>
                  <a:srgbClr val="0070C0"/>
                </a:solidFill>
                <a:latin typeface="游明朝" panose="02020400000000000000" pitchFamily="18" charset="-128"/>
                <a:ea typeface="游明朝" panose="02020400000000000000" pitchFamily="18" charset="-128"/>
              </a:rPr>
              <a:t>補足資料</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（良心教育がめざす生き方について）を載せた。それは、荒木（</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2023</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）より引用したもので、①キリスト教主義と良心、②一国の良心、③自治自立、④在野精神、⑤地の塩、世の光、⑥諸君よ、人一人は大切なり、一人は大切なり、注釈、良心碑</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良心を全身に充満したる丈夫の起り来たらんことを（写真）」とその解説である（</a:t>
            </a:r>
            <a:r>
              <a:rPr lang="en-US" altLang="ja-JP" sz="2400" b="1" i="0" u="none" strike="noStrike" baseline="0" dirty="0">
                <a:solidFill>
                  <a:srgbClr val="0070C0"/>
                </a:solidFill>
                <a:latin typeface="游明朝" panose="02020400000000000000" pitchFamily="18" charset="-128"/>
                <a:ea typeface="游明朝" panose="02020400000000000000" pitchFamily="18" charset="-128"/>
              </a:rPr>
              <a:t>6</a:t>
            </a:r>
            <a:r>
              <a:rPr lang="ja-JP" altLang="en-US" sz="2400" b="1" i="0" u="none" strike="noStrike" baseline="0" dirty="0">
                <a:solidFill>
                  <a:srgbClr val="0070C0"/>
                </a:solidFill>
                <a:latin typeface="游明朝" panose="02020400000000000000" pitchFamily="18" charset="-128"/>
                <a:ea typeface="游明朝" panose="02020400000000000000" pitchFamily="18" charset="-128"/>
              </a:rPr>
              <a:t>頁</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50</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字</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×18</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行）と</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50</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字</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×14</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行）。</a:t>
            </a:r>
          </a:p>
        </p:txBody>
      </p:sp>
      <p:pic>
        <p:nvPicPr>
          <p:cNvPr id="4" name="図 3">
            <a:extLst>
              <a:ext uri="{FF2B5EF4-FFF2-40B4-BE49-F238E27FC236}">
                <a16:creationId xmlns:a16="http://schemas.microsoft.com/office/drawing/2014/main" id="{344C47CC-CB1E-8919-134C-6D0C1578C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288" y="303992"/>
            <a:ext cx="10281424" cy="6955452"/>
          </a:xfrm>
          <a:prstGeom prst="rect">
            <a:avLst/>
          </a:prstGeom>
        </p:spPr>
      </p:pic>
    </p:spTree>
    <p:extLst>
      <p:ext uri="{BB962C8B-B14F-4D97-AF65-F5344CB8AC3E}">
        <p14:creationId xmlns:p14="http://schemas.microsoft.com/office/powerpoint/2010/main" val="201408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41714613-D3CE-5589-6CBE-EB76379AF8ED}"/>
              </a:ext>
            </a:extLst>
          </p:cNvPr>
          <p:cNvSpPr txBox="1"/>
          <p:nvPr/>
        </p:nvSpPr>
        <p:spPr>
          <a:xfrm>
            <a:off x="196850" y="58846"/>
            <a:ext cx="11798300" cy="6740307"/>
          </a:xfrm>
          <a:prstGeom prst="rect">
            <a:avLst/>
          </a:prstGeom>
          <a:noFill/>
        </p:spPr>
        <p:txBody>
          <a:bodyPr wrap="square">
            <a:spAutoFit/>
          </a:bodyPr>
          <a:lstStyle/>
          <a:p>
            <a:pPr algn="just"/>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物語の作成に当たって、荒木の論文（新島襄が考えた良心教育とコールバーグの道徳性発達段階、</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2024</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）の中の「（</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2</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）新島襄と同志社大学設立」の文章、</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2050</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字（</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25</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字</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×82</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字）を手がかりにし、更に事実がつけ加えられ、また読み手のことを考慮して、より内容が具体的に分りやすくなるように書き足された。また本文中では書き表せなかった事柄を、注釈を用意し、側面から理解を助けるようにした。</a:t>
            </a:r>
            <a:r>
              <a:rPr lang="ja-JP" altLang="en-US" sz="2400" b="1" i="0" u="none" strike="noStrike" baseline="0" dirty="0">
                <a:solidFill>
                  <a:srgbClr val="0070C0"/>
                </a:solidFill>
                <a:latin typeface="游明朝" panose="02020400000000000000" pitchFamily="18" charset="-128"/>
                <a:ea typeface="游明朝" panose="02020400000000000000" pitchFamily="18" charset="-128"/>
              </a:rPr>
              <a:t>縦書き表記</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とした。</a:t>
            </a:r>
            <a:endParaRPr lang="en-US" altLang="ja-JP" sz="2400" b="0" i="0" u="none" strike="noStrike" baseline="0" dirty="0">
              <a:solidFill>
                <a:srgbClr val="000000"/>
              </a:solidFill>
              <a:latin typeface="游明朝" panose="02020400000000000000" pitchFamily="18" charset="-128"/>
              <a:ea typeface="游明朝" panose="02020400000000000000" pitchFamily="18" charset="-128"/>
            </a:endParaRPr>
          </a:p>
          <a:p>
            <a:pPr algn="just"/>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a:t>
            </a:r>
            <a:r>
              <a:rPr lang="ja-JP" altLang="en-US" sz="2400" b="1" i="0" u="none" strike="noStrike" baseline="0" dirty="0">
                <a:solidFill>
                  <a:srgbClr val="0070C0"/>
                </a:solidFill>
                <a:latin typeface="游明朝" panose="02020400000000000000" pitchFamily="18" charset="-128"/>
                <a:ea typeface="游明朝" panose="02020400000000000000" pitchFamily="18" charset="-128"/>
              </a:rPr>
              <a:t>第一話</a:t>
            </a:r>
            <a:r>
              <a:rPr lang="ja-JP" altLang="en-US" sz="2400" b="1" i="0" u="none" strike="noStrike" baseline="0" dirty="0">
                <a:latin typeface="游明朝" panose="02020400000000000000" pitchFamily="18" charset="-128"/>
                <a:ea typeface="游明朝" panose="02020400000000000000" pitchFamily="18" charset="-128"/>
              </a:rPr>
              <a:t>（脱出まで）</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は新島襄の自画像と脱国時の扮装２枚含め、</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2450</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字（</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50</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字</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×49</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行、（</a:t>
            </a:r>
            <a:r>
              <a:rPr lang="en-US" altLang="ja-JP" sz="2400" b="1" i="0" u="none" strike="noStrike" baseline="0" dirty="0">
                <a:solidFill>
                  <a:srgbClr val="0070C0"/>
                </a:solidFill>
                <a:latin typeface="游明朝" panose="02020400000000000000" pitchFamily="18" charset="-128"/>
                <a:ea typeface="游明朝" panose="02020400000000000000" pitchFamily="18" charset="-128"/>
              </a:rPr>
              <a:t>A4</a:t>
            </a:r>
            <a:r>
              <a:rPr lang="ja-JP" altLang="en-US" sz="2400" b="1" i="0" u="none" strike="noStrike" baseline="0" dirty="0">
                <a:solidFill>
                  <a:srgbClr val="0070C0"/>
                </a:solidFill>
                <a:latin typeface="游明朝" panose="02020400000000000000" pitchFamily="18" charset="-128"/>
                <a:ea typeface="游明朝" panose="02020400000000000000" pitchFamily="18" charset="-128"/>
              </a:rPr>
              <a:t>、</a:t>
            </a:r>
            <a:r>
              <a:rPr lang="en-US" altLang="ja-JP" sz="2400" b="1" i="0" u="none" strike="noStrike" baseline="0" dirty="0">
                <a:solidFill>
                  <a:srgbClr val="0070C0"/>
                </a:solidFill>
                <a:latin typeface="游明朝" panose="02020400000000000000" pitchFamily="18" charset="-128"/>
                <a:ea typeface="游明朝" panose="02020400000000000000" pitchFamily="18" charset="-128"/>
              </a:rPr>
              <a:t>3</a:t>
            </a:r>
            <a:r>
              <a:rPr lang="ja-JP" altLang="en-US" sz="2400" b="1" i="0" u="none" strike="noStrike" baseline="0" dirty="0">
                <a:solidFill>
                  <a:srgbClr val="0070C0"/>
                </a:solidFill>
                <a:latin typeface="游明朝" panose="02020400000000000000" pitchFamily="18" charset="-128"/>
                <a:ea typeface="游明朝" panose="02020400000000000000" pitchFamily="18" charset="-128"/>
              </a:rPr>
              <a:t>頁</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）構成である。</a:t>
            </a:r>
          </a:p>
          <a:p>
            <a:pPr algn="just"/>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a:t>
            </a:r>
            <a:r>
              <a:rPr lang="ja-JP" altLang="en-US" sz="2400" b="1" i="0" u="none" strike="noStrike" baseline="0" dirty="0">
                <a:solidFill>
                  <a:srgbClr val="000000"/>
                </a:solidFill>
                <a:latin typeface="游明朝" panose="02020400000000000000" pitchFamily="18" charset="-128"/>
                <a:ea typeface="游明朝" panose="02020400000000000000" pitchFamily="18" charset="-128"/>
              </a:rPr>
              <a:t>第二話（アメリカ時代）</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はワイルド・ローバー号のさし絵を含め、</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2550</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字（</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50</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字</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×51</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行、</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A4</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3</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頁）構成。</a:t>
            </a:r>
          </a:p>
          <a:p>
            <a:pPr algn="just"/>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a:t>
            </a:r>
            <a:r>
              <a:rPr lang="ja-JP" altLang="en-US" sz="2400" b="1" i="0" u="none" strike="noStrike" baseline="0" dirty="0">
                <a:solidFill>
                  <a:srgbClr val="000000"/>
                </a:solidFill>
                <a:latin typeface="游明朝" panose="02020400000000000000" pitchFamily="18" charset="-128"/>
                <a:ea typeface="游明朝" panose="02020400000000000000" pitchFamily="18" charset="-128"/>
              </a:rPr>
              <a:t>第三話（帰国して同志社大学の礎を作る）</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は相国寺門前の同志社英学校校舎の風景写真を含め、</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2550</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字（</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50</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字</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×51</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行、</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A4</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3</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頁）構成。</a:t>
            </a:r>
          </a:p>
          <a:p>
            <a:pPr algn="just"/>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a:t>
            </a:r>
            <a:r>
              <a:rPr lang="ja-JP" altLang="en-US" sz="2400" b="1" i="0" u="none" strike="noStrike" baseline="0" dirty="0">
                <a:solidFill>
                  <a:srgbClr val="0070C0"/>
                </a:solidFill>
                <a:latin typeface="游明朝" panose="02020400000000000000" pitchFamily="18" charset="-128"/>
                <a:ea typeface="游明朝" panose="02020400000000000000" pitchFamily="18" charset="-128"/>
              </a:rPr>
              <a:t>脚注</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は、第一話７箇所、第二話</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11</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箇所、第三話</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13</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箇所である。第三話の後に続け、一括して示した（</a:t>
            </a:r>
            <a:r>
              <a:rPr lang="en-US" altLang="ja-JP" sz="2400" b="1" i="0" u="none" strike="noStrike" baseline="0" dirty="0">
                <a:solidFill>
                  <a:srgbClr val="0070C0"/>
                </a:solidFill>
                <a:latin typeface="游明朝" panose="02020400000000000000" pitchFamily="18" charset="-128"/>
                <a:ea typeface="游明朝" panose="02020400000000000000" pitchFamily="18" charset="-128"/>
              </a:rPr>
              <a:t>7</a:t>
            </a:r>
            <a:r>
              <a:rPr lang="ja-JP" altLang="en-US" sz="2400" b="1" i="0" u="none" strike="noStrike" baseline="0" dirty="0">
                <a:solidFill>
                  <a:srgbClr val="0070C0"/>
                </a:solidFill>
                <a:latin typeface="游明朝" panose="02020400000000000000" pitchFamily="18" charset="-128"/>
                <a:ea typeface="游明朝" panose="02020400000000000000" pitchFamily="18" charset="-128"/>
              </a:rPr>
              <a:t>頁</a:t>
            </a:r>
            <a:r>
              <a:rPr lang="ja-JP" altLang="en-US" sz="2400" b="1" i="0" u="none" strike="noStrike" baseline="0" dirty="0">
                <a:solidFill>
                  <a:srgbClr val="000000"/>
                </a:solidFill>
                <a:latin typeface="游明朝" panose="02020400000000000000" pitchFamily="18" charset="-128"/>
                <a:ea typeface="游明朝" panose="02020400000000000000" pitchFamily="18" charset="-128"/>
              </a:rPr>
              <a:t>、</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50</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字</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×18</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行</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×7</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枚、と</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50</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字</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×4</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行）。</a:t>
            </a:r>
          </a:p>
          <a:p>
            <a:pPr algn="just"/>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○授業担当者、教師のための</a:t>
            </a:r>
            <a:r>
              <a:rPr lang="ja-JP" altLang="en-US" sz="2400" b="1" i="0" u="none" strike="noStrike" baseline="0" dirty="0">
                <a:solidFill>
                  <a:srgbClr val="0070C0"/>
                </a:solidFill>
                <a:latin typeface="游明朝" panose="02020400000000000000" pitchFamily="18" charset="-128"/>
                <a:ea typeface="游明朝" panose="02020400000000000000" pitchFamily="18" charset="-128"/>
              </a:rPr>
              <a:t>補足資料</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（良心教育がめざす生き方について）を載せた。それは、荒木（</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2023</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）より引用したもので、①キリスト教主義と良心、②一国の良心、③自治自立、④在野精神、⑤地の塩、世の光、⑥諸君よ、人一人は大切なり、一人は大切なり、注釈、良心碑</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良心を全身に充満したる丈夫の起り来たらんことを（写真）」とその解説である（</a:t>
            </a:r>
            <a:r>
              <a:rPr lang="en-US" altLang="ja-JP" sz="2400" b="1" i="0" u="none" strike="noStrike" baseline="0" dirty="0">
                <a:solidFill>
                  <a:srgbClr val="0070C0"/>
                </a:solidFill>
                <a:latin typeface="游明朝" panose="02020400000000000000" pitchFamily="18" charset="-128"/>
                <a:ea typeface="游明朝" panose="02020400000000000000" pitchFamily="18" charset="-128"/>
              </a:rPr>
              <a:t>6</a:t>
            </a:r>
            <a:r>
              <a:rPr lang="ja-JP" altLang="en-US" sz="2400" b="1" i="0" u="none" strike="noStrike" baseline="0" dirty="0">
                <a:solidFill>
                  <a:srgbClr val="0070C0"/>
                </a:solidFill>
                <a:latin typeface="游明朝" panose="02020400000000000000" pitchFamily="18" charset="-128"/>
                <a:ea typeface="游明朝" panose="02020400000000000000" pitchFamily="18" charset="-128"/>
              </a:rPr>
              <a:t>頁</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50</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字</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×18</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行）と</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50</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字</a:t>
            </a:r>
            <a:r>
              <a:rPr lang="en-US" altLang="ja-JP" sz="2400" b="0" i="0" u="none" strike="noStrike" baseline="0" dirty="0">
                <a:solidFill>
                  <a:srgbClr val="000000"/>
                </a:solidFill>
                <a:latin typeface="游明朝" panose="02020400000000000000" pitchFamily="18" charset="-128"/>
                <a:ea typeface="游明朝" panose="02020400000000000000" pitchFamily="18" charset="-128"/>
              </a:rPr>
              <a:t>×14</a:t>
            </a:r>
            <a:r>
              <a:rPr lang="ja-JP" altLang="en-US" sz="2400" b="0" i="0" u="none" strike="noStrike" baseline="0" dirty="0">
                <a:solidFill>
                  <a:srgbClr val="000000"/>
                </a:solidFill>
                <a:latin typeface="游明朝" panose="02020400000000000000" pitchFamily="18" charset="-128"/>
                <a:ea typeface="游明朝" panose="02020400000000000000" pitchFamily="18" charset="-128"/>
              </a:rPr>
              <a:t>行）。</a:t>
            </a:r>
          </a:p>
        </p:txBody>
      </p:sp>
    </p:spTree>
    <p:extLst>
      <p:ext uri="{BB962C8B-B14F-4D97-AF65-F5344CB8AC3E}">
        <p14:creationId xmlns:p14="http://schemas.microsoft.com/office/powerpoint/2010/main" val="271765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alphaModFix amt="59000"/>
          </a:blip>
          <a:tile tx="0" ty="0" sx="100000" sy="100000" flip="none" algn="tl"/>
        </a:blip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65CA60-B0FE-CC55-83B3-492D0AF41C5E}"/>
              </a:ext>
            </a:extLst>
          </p:cNvPr>
          <p:cNvSpPr>
            <a:spLocks noGrp="1"/>
          </p:cNvSpPr>
          <p:nvPr>
            <p:ph type="ctrTitle"/>
          </p:nvPr>
        </p:nvSpPr>
        <p:spPr>
          <a:xfrm>
            <a:off x="2182091" y="702973"/>
            <a:ext cx="7647709" cy="1151227"/>
          </a:xfrm>
        </p:spPr>
        <p:txBody>
          <a:bodyPr>
            <a:noAutofit/>
          </a:bodyPr>
          <a:lstStyle/>
          <a:p>
            <a:r>
              <a:rPr kumimoji="1" lang="ja-JP" altLang="en-US" sz="9600" dirty="0">
                <a:latin typeface="AR P隷書体M" panose="03000600000000000000" pitchFamily="66" charset="-128"/>
                <a:ea typeface="AR P隷書体M" panose="03000600000000000000" pitchFamily="66" charset="-128"/>
              </a:rPr>
              <a:t>新島襄物語り</a:t>
            </a:r>
          </a:p>
        </p:txBody>
      </p:sp>
      <p:sp>
        <p:nvSpPr>
          <p:cNvPr id="3" name="字幕 2">
            <a:extLst>
              <a:ext uri="{FF2B5EF4-FFF2-40B4-BE49-F238E27FC236}">
                <a16:creationId xmlns:a16="http://schemas.microsoft.com/office/drawing/2014/main" id="{1B0AD255-7B11-69CF-CD97-86154AFAC05D}"/>
              </a:ext>
            </a:extLst>
          </p:cNvPr>
          <p:cNvSpPr>
            <a:spLocks noGrp="1"/>
          </p:cNvSpPr>
          <p:nvPr>
            <p:ph type="subTitle" idx="1"/>
          </p:nvPr>
        </p:nvSpPr>
        <p:spPr>
          <a:xfrm>
            <a:off x="4540826" y="5848896"/>
            <a:ext cx="2286001" cy="703044"/>
          </a:xfrm>
        </p:spPr>
        <p:txBody>
          <a:bodyPr>
            <a:normAutofit fontScale="70000" lnSpcReduction="20000"/>
          </a:bodyPr>
          <a:lstStyle/>
          <a:p>
            <a:endParaRPr kumimoji="1" lang="en-US" altLang="ja-JP" dirty="0"/>
          </a:p>
          <a:p>
            <a:r>
              <a:rPr kumimoji="1" lang="ja-JP" altLang="en-US" sz="3200" dirty="0"/>
              <a:t>荒木 紀幸</a:t>
            </a:r>
          </a:p>
        </p:txBody>
      </p:sp>
      <p:sp>
        <p:nvSpPr>
          <p:cNvPr id="5" name="テキスト ボックス 4">
            <a:extLst>
              <a:ext uri="{FF2B5EF4-FFF2-40B4-BE49-F238E27FC236}">
                <a16:creationId xmlns:a16="http://schemas.microsoft.com/office/drawing/2014/main" id="{69572AC2-9294-E68B-9CBD-B0C467C96C84}"/>
              </a:ext>
            </a:extLst>
          </p:cNvPr>
          <p:cNvSpPr txBox="1"/>
          <p:nvPr/>
        </p:nvSpPr>
        <p:spPr>
          <a:xfrm>
            <a:off x="1330035" y="3244333"/>
            <a:ext cx="10016837"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「米国に密航し、同志社大学を　　　　　　　　　　　　　　　　　　</a:t>
            </a:r>
            <a:endParaRPr kumimoji="0" lang="ja-JP" altLang="en-US" sz="6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105296C4-B20C-8D57-BE73-26006271444B}"/>
              </a:ext>
            </a:extLst>
          </p:cNvPr>
          <p:cNvSpPr txBox="1"/>
          <p:nvPr/>
        </p:nvSpPr>
        <p:spPr>
          <a:xfrm>
            <a:off x="2944957" y="4214544"/>
            <a:ext cx="7487516" cy="101566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6000" b="0" i="0" u="none" strike="noStrike" kern="1200" cap="none" spc="0" normalizeH="0" baseline="0" noProof="0" dirty="0">
                <a:ln>
                  <a:noFill/>
                </a:ln>
                <a:solidFill>
                  <a:srgbClr val="000000"/>
                </a:solidFill>
                <a:effectLst/>
                <a:uLnTx/>
                <a:uFillTx/>
                <a:latin typeface="Times New Roman" panose="02020603050405020304" pitchFamily="18" charset="0"/>
                <a:ea typeface="HGP教科書体" panose="02020600000000000000" pitchFamily="18" charset="-128"/>
                <a:cs typeface="+mn-cs"/>
              </a:rPr>
              <a:t>作った青年、新島襄」</a:t>
            </a:r>
            <a:endParaRPr kumimoji="0" lang="ja-JP" altLang="en-US" sz="6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526487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dkUpDiag">
          <a:fgClr>
            <a:schemeClr val="accent1"/>
          </a:fgClr>
          <a:bgClr>
            <a:schemeClr val="bg1"/>
          </a:bgClr>
        </a:patt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E64B7B-C928-9DA3-B740-8A15F2A971DC}"/>
              </a:ext>
            </a:extLst>
          </p:cNvPr>
          <p:cNvSpPr>
            <a:spLocks noGrp="1"/>
          </p:cNvSpPr>
          <p:nvPr>
            <p:ph type="title"/>
          </p:nvPr>
        </p:nvSpPr>
        <p:spPr>
          <a:xfrm>
            <a:off x="135081" y="365125"/>
            <a:ext cx="11804073" cy="6201930"/>
          </a:xfrm>
        </p:spPr>
        <p:txBody>
          <a:bodyPr>
            <a:normAutofit/>
          </a:bodyPr>
          <a:lstStyle/>
          <a:p>
            <a:r>
              <a:rPr lang="ja-JP" altLang="en-US" sz="1800" b="1" i="0" u="none" strike="noStrike" baseline="0" dirty="0">
                <a:solidFill>
                  <a:srgbClr val="000000"/>
                </a:solidFill>
                <a:latin typeface="Times New Roman" panose="02020603050405020304" pitchFamily="18" charset="0"/>
                <a:ea typeface="HGP教科書体" panose="02020600000000000000" pitchFamily="18" charset="-128"/>
              </a:rPr>
              <a:t>　　　　　　　　　　　　　　</a:t>
            </a:r>
            <a:r>
              <a:rPr lang="ja-JP" altLang="en-US" sz="3600" b="1" i="0" u="none" strike="noStrike" baseline="0" dirty="0">
                <a:solidFill>
                  <a:srgbClr val="000000"/>
                </a:solidFill>
                <a:latin typeface="Times New Roman" panose="02020603050405020304" pitchFamily="18" charset="0"/>
                <a:ea typeface="HGP教科書体" panose="02020600000000000000" pitchFamily="18" charset="-128"/>
              </a:rPr>
              <a:t>　</a:t>
            </a:r>
            <a:r>
              <a:rPr lang="ja-JP" altLang="en-US" sz="7300" b="1" i="0" u="none" strike="noStrike" baseline="0" dirty="0">
                <a:solidFill>
                  <a:srgbClr val="000000"/>
                </a:solidFill>
                <a:latin typeface="Times New Roman" panose="02020603050405020304" pitchFamily="18" charset="0"/>
                <a:ea typeface="HGP教科書体" panose="02020600000000000000" pitchFamily="18" charset="-128"/>
              </a:rPr>
              <a:t>（第一話）　脱出まで</a:t>
            </a:r>
            <a:br>
              <a:rPr lang="en-US" altLang="ja-JP" sz="1800" b="1" i="0" u="none" strike="noStrike" baseline="0" dirty="0">
                <a:solidFill>
                  <a:srgbClr val="000000"/>
                </a:solidFill>
                <a:latin typeface="Times New Roman" panose="02020603050405020304" pitchFamily="18" charset="0"/>
                <a:ea typeface="HGP教科書体" panose="02020600000000000000" pitchFamily="18" charset="-128"/>
              </a:rPr>
            </a:br>
            <a:br>
              <a:rPr lang="en-US" altLang="ja-JP" sz="1800" b="1" i="0" u="none" strike="noStrike" baseline="0" dirty="0">
                <a:solidFill>
                  <a:srgbClr val="000000"/>
                </a:solidFill>
                <a:latin typeface="Times New Roman" panose="02020603050405020304" pitchFamily="18" charset="0"/>
                <a:ea typeface="HGP教科書体" panose="02020600000000000000" pitchFamily="18" charset="-128"/>
              </a:rPr>
            </a:br>
            <a:br>
              <a:rPr lang="en-US" altLang="ja-JP" sz="1800" b="1" i="0" u="none" strike="noStrike" baseline="0" dirty="0">
                <a:solidFill>
                  <a:srgbClr val="000000"/>
                </a:solidFill>
                <a:latin typeface="Times New Roman" panose="02020603050405020304" pitchFamily="18" charset="0"/>
                <a:ea typeface="HGP教科書体" panose="02020600000000000000" pitchFamily="18" charset="-128"/>
              </a:rPr>
            </a:br>
            <a:br>
              <a:rPr lang="en-US" altLang="ja-JP" sz="1800" b="1" i="0" u="none" strike="noStrike" baseline="0" dirty="0">
                <a:solidFill>
                  <a:srgbClr val="000000"/>
                </a:solidFill>
                <a:latin typeface="Times New Roman" panose="02020603050405020304" pitchFamily="18" charset="0"/>
                <a:ea typeface="HGP教科書体" panose="02020600000000000000" pitchFamily="18" charset="-128"/>
              </a:rPr>
            </a:br>
            <a:br>
              <a:rPr lang="en-US" altLang="ja-JP" sz="1800" b="1" i="0" u="none" strike="noStrike" baseline="0" dirty="0">
                <a:solidFill>
                  <a:srgbClr val="000000"/>
                </a:solidFill>
                <a:latin typeface="Times New Roman" panose="02020603050405020304" pitchFamily="18" charset="0"/>
                <a:ea typeface="HGP教科書体" panose="02020600000000000000" pitchFamily="18" charset="-128"/>
              </a:rPr>
            </a:br>
            <a:r>
              <a:rPr lang="ja-JP" altLang="en-US" sz="1800" b="1" i="0" u="none" strike="noStrike" baseline="0" dirty="0">
                <a:solidFill>
                  <a:srgbClr val="000000"/>
                </a:solidFill>
                <a:latin typeface="Times New Roman" panose="02020603050405020304" pitchFamily="18" charset="0"/>
                <a:ea typeface="HGP教科書体" panose="02020600000000000000" pitchFamily="18" charset="-128"/>
              </a:rPr>
              <a:t>　　　　　</a:t>
            </a:r>
            <a:r>
              <a:rPr lang="ja-JP" altLang="en-US" sz="5400" b="1" i="0" u="none" strike="noStrike" baseline="0" dirty="0">
                <a:solidFill>
                  <a:srgbClr val="000000"/>
                </a:solidFill>
                <a:latin typeface="Times New Roman" panose="02020603050405020304" pitchFamily="18" charset="0"/>
                <a:ea typeface="HGP教科書体" panose="02020600000000000000" pitchFamily="18" charset="-128"/>
              </a:rPr>
              <a:t>鎖国時代、</a:t>
            </a:r>
            <a:br>
              <a:rPr lang="en-US" altLang="ja-JP" sz="5400" b="1" i="0" u="none" strike="noStrike" baseline="0" dirty="0">
                <a:solidFill>
                  <a:srgbClr val="000000"/>
                </a:solidFill>
                <a:latin typeface="Times New Roman" panose="02020603050405020304" pitchFamily="18" charset="0"/>
                <a:ea typeface="HGP教科書体" panose="02020600000000000000" pitchFamily="18" charset="-128"/>
              </a:rPr>
            </a:br>
            <a:br>
              <a:rPr lang="en-US" altLang="ja-JP" sz="5400" b="1" i="0" u="none" strike="noStrike" baseline="0" dirty="0">
                <a:solidFill>
                  <a:srgbClr val="000000"/>
                </a:solidFill>
                <a:latin typeface="Times New Roman" panose="02020603050405020304" pitchFamily="18" charset="0"/>
                <a:ea typeface="HGP教科書体" panose="02020600000000000000" pitchFamily="18" charset="-128"/>
              </a:rPr>
            </a:br>
            <a:r>
              <a:rPr lang="ja-JP" altLang="en-US" sz="4800" b="1" i="0" u="none" strike="noStrike" baseline="0" dirty="0">
                <a:solidFill>
                  <a:srgbClr val="000000"/>
                </a:solidFill>
                <a:latin typeface="Times New Roman" panose="02020603050405020304" pitchFamily="18" charset="0"/>
                <a:ea typeface="HGP教科書体" panose="02020600000000000000" pitchFamily="18" charset="-128"/>
              </a:rPr>
              <a:t>命がけで　憧れの自由、文明、キリスト教の国、</a:t>
            </a:r>
            <a:br>
              <a:rPr lang="en-US" altLang="ja-JP" sz="4800" b="1" i="0" u="none" strike="noStrike" baseline="0" dirty="0">
                <a:solidFill>
                  <a:srgbClr val="000000"/>
                </a:solidFill>
                <a:latin typeface="Times New Roman" panose="02020603050405020304" pitchFamily="18" charset="0"/>
                <a:ea typeface="HGP教科書体" panose="02020600000000000000" pitchFamily="18" charset="-128"/>
              </a:rPr>
            </a:br>
            <a:br>
              <a:rPr lang="en-US" altLang="ja-JP" sz="4800" b="1" i="0" u="none" strike="noStrike" baseline="0" dirty="0">
                <a:solidFill>
                  <a:srgbClr val="000000"/>
                </a:solidFill>
                <a:latin typeface="Times New Roman" panose="02020603050405020304" pitchFamily="18" charset="0"/>
                <a:ea typeface="HGP教科書体" panose="02020600000000000000" pitchFamily="18" charset="-128"/>
              </a:rPr>
            </a:br>
            <a:r>
              <a:rPr lang="ja-JP" altLang="en-US" sz="4800" b="1" i="0" u="none" strike="noStrike" baseline="0" dirty="0">
                <a:solidFill>
                  <a:srgbClr val="000000"/>
                </a:solidFill>
                <a:latin typeface="Times New Roman" panose="02020603050405020304" pitchFamily="18" charset="0"/>
                <a:ea typeface="HGP教科書体" panose="02020600000000000000" pitchFamily="18" charset="-128"/>
              </a:rPr>
              <a:t>　　アメリカに脱出を試みた若者の話です</a:t>
            </a:r>
            <a:endParaRPr kumimoji="1" lang="ja-JP" altLang="en-US" sz="4800" dirty="0"/>
          </a:p>
        </p:txBody>
      </p:sp>
    </p:spTree>
    <p:extLst>
      <p:ext uri="{BB962C8B-B14F-4D97-AF65-F5344CB8AC3E}">
        <p14:creationId xmlns:p14="http://schemas.microsoft.com/office/powerpoint/2010/main" val="2139302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4BAA96B-ACF2-4A30-BBA4-F485B7A96399}"/>
              </a:ext>
            </a:extLst>
          </p:cNvPr>
          <p:cNvSpPr txBox="1"/>
          <p:nvPr/>
        </p:nvSpPr>
        <p:spPr>
          <a:xfrm>
            <a:off x="384463" y="342900"/>
            <a:ext cx="11585864" cy="5909310"/>
          </a:xfrm>
          <a:prstGeom prst="rect">
            <a:avLst/>
          </a:prstGeom>
          <a:solidFill>
            <a:schemeClr val="accent4">
              <a:lumMod val="20000"/>
              <a:lumOff val="80000"/>
            </a:schemeClr>
          </a:solidFill>
          <a:ln>
            <a:solidFill>
              <a:srgbClr val="FFFF00"/>
            </a:solidFill>
          </a:ln>
        </p:spPr>
        <p:txBody>
          <a:bodyPr wrap="square">
            <a:spAutoFit/>
          </a:bodyPr>
          <a:lstStyle/>
          <a:p>
            <a:r>
              <a:rPr lang="ja-JP" altLang="en-US" sz="5400" b="0" i="0" u="none" strike="noStrike" baseline="0" dirty="0">
                <a:solidFill>
                  <a:srgbClr val="000000"/>
                </a:solidFill>
                <a:latin typeface="Times New Roman" panose="02020603050405020304" pitchFamily="18" charset="0"/>
                <a:ea typeface="HGP教科書体" panose="02020600000000000000" pitchFamily="18" charset="-128"/>
              </a:rPr>
              <a:t>　 新島青年は譜代大名家、江戸の安中藩邸、現在の神田錦町学士会館付近に下級武士の子どもとして１８４３年２月１２日に生まれ、幼名は七五三太という。</a:t>
            </a:r>
            <a:endParaRPr lang="en-US" altLang="ja-JP" sz="5400" b="0" i="0" u="none" strike="noStrike" baseline="0" dirty="0">
              <a:solidFill>
                <a:srgbClr val="000000"/>
              </a:solidFill>
              <a:latin typeface="Times New Roman" panose="02020603050405020304" pitchFamily="18" charset="0"/>
              <a:ea typeface="HGP教科書体" panose="02020600000000000000" pitchFamily="18" charset="-128"/>
            </a:endParaRPr>
          </a:p>
          <a:p>
            <a:r>
              <a:rPr lang="ja-JP" altLang="en-US" sz="5400" b="0" i="0" u="none" strike="noStrike" baseline="0" dirty="0">
                <a:solidFill>
                  <a:srgbClr val="000000"/>
                </a:solidFill>
                <a:latin typeface="Times New Roman" panose="02020603050405020304" pitchFamily="18" charset="0"/>
                <a:ea typeface="HGP教科書体" panose="02020600000000000000" pitchFamily="18" charset="-128"/>
              </a:rPr>
              <a:t>　四方を上級武士の大きな屋敷に囲まれた狭い敷地で育った。一家は常に身分の高い人たちに気を遣って生活していた。</a:t>
            </a:r>
            <a:endParaRPr lang="ja-JP" altLang="en-US" sz="5400" dirty="0"/>
          </a:p>
        </p:txBody>
      </p:sp>
      <p:sp>
        <p:nvSpPr>
          <p:cNvPr id="6" name="思考の吹き出し: 雲形 5">
            <a:extLst>
              <a:ext uri="{FF2B5EF4-FFF2-40B4-BE49-F238E27FC236}">
                <a16:creationId xmlns:a16="http://schemas.microsoft.com/office/drawing/2014/main" id="{FC7885C2-0AF7-8226-1E22-1944EBFC2FEC}"/>
              </a:ext>
            </a:extLst>
          </p:cNvPr>
          <p:cNvSpPr/>
          <p:nvPr/>
        </p:nvSpPr>
        <p:spPr>
          <a:xfrm>
            <a:off x="848590" y="342900"/>
            <a:ext cx="11343410" cy="3429000"/>
          </a:xfrm>
          <a:prstGeom prst="cloudCallout">
            <a:avLst>
              <a:gd name="adj1" fmla="val -45309"/>
              <a:gd name="adj2" fmla="val -21677"/>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4400" dirty="0">
                <a:solidFill>
                  <a:schemeClr val="tx1">
                    <a:lumMod val="95000"/>
                    <a:lumOff val="5000"/>
                  </a:schemeClr>
                </a:solidFill>
                <a:latin typeface="AR教科書体M" panose="03000609000000000000" pitchFamily="65" charset="-128"/>
                <a:ea typeface="AR教科書体M" panose="03000609000000000000" pitchFamily="65" charset="-128"/>
              </a:rPr>
              <a:t>　　待望の男子の誕生で、   </a:t>
            </a:r>
            <a:endParaRPr lang="en-US" altLang="ja-JP" sz="4400" dirty="0">
              <a:solidFill>
                <a:schemeClr val="tx1">
                  <a:lumMod val="95000"/>
                  <a:lumOff val="5000"/>
                </a:schemeClr>
              </a:solidFill>
              <a:latin typeface="AR教科書体M" panose="03000609000000000000" pitchFamily="65" charset="-128"/>
              <a:ea typeface="AR教科書体M" panose="03000609000000000000" pitchFamily="65" charset="-128"/>
            </a:endParaRPr>
          </a:p>
          <a:p>
            <a:r>
              <a:rPr lang="ja-JP" altLang="en-US" sz="4400" dirty="0">
                <a:solidFill>
                  <a:schemeClr val="tx1">
                    <a:lumMod val="95000"/>
                    <a:lumOff val="5000"/>
                  </a:schemeClr>
                </a:solidFill>
                <a:latin typeface="AR教科書体M" panose="03000609000000000000" pitchFamily="65" charset="-128"/>
                <a:ea typeface="AR教科書体M" panose="03000609000000000000" pitchFamily="65" charset="-128"/>
              </a:rPr>
              <a:t>祖父弁治は 思わず</a:t>
            </a:r>
            <a:r>
              <a:rPr lang="ja-JP" altLang="en-US" sz="4400" b="1" dirty="0">
                <a:solidFill>
                  <a:srgbClr val="FF0000"/>
                </a:solidFill>
                <a:latin typeface="AR教科書体M" panose="03000609000000000000" pitchFamily="65" charset="-128"/>
                <a:ea typeface="AR教科書体M" panose="03000609000000000000" pitchFamily="65" charset="-128"/>
              </a:rPr>
              <a:t>シメタ</a:t>
            </a:r>
            <a:r>
              <a:rPr lang="ja-JP" altLang="en-US" sz="4400" dirty="0">
                <a:solidFill>
                  <a:srgbClr val="FF0000"/>
                </a:solidFill>
                <a:latin typeface="AR教科書体M" panose="03000609000000000000" pitchFamily="65" charset="-128"/>
                <a:ea typeface="AR教科書体M" panose="03000609000000000000" pitchFamily="65" charset="-128"/>
              </a:rPr>
              <a:t>！  </a:t>
            </a:r>
            <a:endParaRPr lang="en-US" altLang="ja-JP" sz="4400" dirty="0">
              <a:solidFill>
                <a:srgbClr val="FF0000"/>
              </a:solidFill>
              <a:latin typeface="AR教科書体M" panose="03000609000000000000" pitchFamily="65" charset="-128"/>
              <a:ea typeface="AR教科書体M" panose="03000609000000000000" pitchFamily="65" charset="-128"/>
            </a:endParaRPr>
          </a:p>
          <a:p>
            <a:r>
              <a:rPr lang="en-US" altLang="ja-JP" sz="4400" dirty="0">
                <a:solidFill>
                  <a:srgbClr val="FF0000"/>
                </a:solidFill>
                <a:latin typeface="AR教科書体M" panose="03000609000000000000" pitchFamily="65" charset="-128"/>
                <a:ea typeface="AR教科書体M" panose="03000609000000000000" pitchFamily="65" charset="-128"/>
              </a:rPr>
              <a:t>   </a:t>
            </a:r>
            <a:r>
              <a:rPr lang="ja-JP" altLang="en-US" sz="4400" dirty="0">
                <a:solidFill>
                  <a:schemeClr val="tx1">
                    <a:lumMod val="95000"/>
                    <a:lumOff val="5000"/>
                  </a:schemeClr>
                </a:solidFill>
                <a:latin typeface="AR教科書体M" panose="03000609000000000000" pitchFamily="65" charset="-128"/>
                <a:ea typeface="AR教科書体M" panose="03000609000000000000" pitchFamily="65" charset="-128"/>
              </a:rPr>
              <a:t>と叫び、</a:t>
            </a:r>
            <a:r>
              <a:rPr lang="ja-JP" altLang="en-US" sz="4400" b="1" dirty="0">
                <a:solidFill>
                  <a:schemeClr val="tx1">
                    <a:lumMod val="95000"/>
                    <a:lumOff val="5000"/>
                  </a:schemeClr>
                </a:solidFill>
                <a:latin typeface="AR教科書体M" panose="03000609000000000000" pitchFamily="65" charset="-128"/>
                <a:ea typeface="AR教科書体M" panose="03000609000000000000" pitchFamily="65" charset="-128"/>
              </a:rPr>
              <a:t>七五三太　　　　　　</a:t>
            </a:r>
            <a:endParaRPr lang="en-US" altLang="ja-JP" sz="4400" b="1" dirty="0">
              <a:solidFill>
                <a:schemeClr val="tx1">
                  <a:lumMod val="95000"/>
                  <a:lumOff val="5000"/>
                </a:schemeClr>
              </a:solidFill>
              <a:latin typeface="AR教科書体M" panose="03000609000000000000" pitchFamily="65" charset="-128"/>
              <a:ea typeface="AR教科書体M" panose="03000609000000000000" pitchFamily="65" charset="-128"/>
            </a:endParaRPr>
          </a:p>
          <a:p>
            <a:r>
              <a:rPr lang="ja-JP" altLang="en-US" sz="4400" dirty="0">
                <a:solidFill>
                  <a:schemeClr val="tx1">
                    <a:lumMod val="95000"/>
                    <a:lumOff val="5000"/>
                  </a:schemeClr>
                </a:solidFill>
                <a:latin typeface="AR教科書体M" panose="03000609000000000000" pitchFamily="65" charset="-128"/>
                <a:ea typeface="AR教科書体M" panose="03000609000000000000" pitchFamily="65" charset="-128"/>
              </a:rPr>
              <a:t>　　　  と名付けられた</a:t>
            </a:r>
            <a:endParaRPr lang="ja-JP" altLang="en-US" sz="1800" dirty="0">
              <a:solidFill>
                <a:schemeClr val="tx1">
                  <a:lumMod val="95000"/>
                  <a:lumOff val="5000"/>
                </a:schemeClr>
              </a:solidFill>
              <a:latin typeface="AR教科書体M" panose="03000609000000000000" pitchFamily="65" charset="-128"/>
              <a:ea typeface="AR教科書体M" panose="03000609000000000000" pitchFamily="65" charset="-128"/>
            </a:endParaRPr>
          </a:p>
        </p:txBody>
      </p:sp>
    </p:spTree>
    <p:extLst>
      <p:ext uri="{BB962C8B-B14F-4D97-AF65-F5344CB8AC3E}">
        <p14:creationId xmlns:p14="http://schemas.microsoft.com/office/powerpoint/2010/main" val="104784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additive="base">
                                        <p:cTn id="1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 calcmode="lin" valueType="num">
                                      <p:cBhvr additive="base">
                                        <p:cTn id="2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 calcmode="lin" valueType="num">
                                      <p:cBhvr additive="base">
                                        <p:cTn id="24"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additive="base">
                                        <p:cTn id="28"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ct40">
          <a:fgClr>
            <a:schemeClr val="accent1"/>
          </a:fgClr>
          <a:bgClr>
            <a:schemeClr val="bg1"/>
          </a:bgClr>
        </a:pattFill>
        <a:effectLst/>
      </p:bgPr>
    </p:bg>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E028BCD-440C-E265-8024-14733E8FFE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6288" y="112776"/>
            <a:ext cx="7559040" cy="6632448"/>
          </a:xfrm>
          <a:prstGeom prst="rect">
            <a:avLst/>
          </a:prstGeom>
        </p:spPr>
      </p:pic>
      <p:sp>
        <p:nvSpPr>
          <p:cNvPr id="8" name="正方形/長方形 7">
            <a:extLst>
              <a:ext uri="{FF2B5EF4-FFF2-40B4-BE49-F238E27FC236}">
                <a16:creationId xmlns:a16="http://schemas.microsoft.com/office/drawing/2014/main" id="{8724AC67-6A8A-D29C-DC61-FF27C46C039C}"/>
              </a:ext>
            </a:extLst>
          </p:cNvPr>
          <p:cNvSpPr/>
          <p:nvPr/>
        </p:nvSpPr>
        <p:spPr>
          <a:xfrm>
            <a:off x="8538693" y="1712890"/>
            <a:ext cx="708338" cy="682580"/>
          </a:xfrm>
          <a:prstGeom prst="rect">
            <a:avLst/>
          </a:prstGeom>
          <a:no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6FFD255E-AB4D-D805-F4F5-3C0600AFE1F0}"/>
              </a:ext>
            </a:extLst>
          </p:cNvPr>
          <p:cNvSpPr txBox="1"/>
          <p:nvPr/>
        </p:nvSpPr>
        <p:spPr>
          <a:xfrm>
            <a:off x="6890197" y="112776"/>
            <a:ext cx="218940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江　　戸　　城</a:t>
            </a:r>
          </a:p>
        </p:txBody>
      </p:sp>
      <p:sp>
        <p:nvSpPr>
          <p:cNvPr id="14" name="テキスト ボックス 13">
            <a:extLst>
              <a:ext uri="{FF2B5EF4-FFF2-40B4-BE49-F238E27FC236}">
                <a16:creationId xmlns:a16="http://schemas.microsoft.com/office/drawing/2014/main" id="{FD1BD310-1266-16FE-24B0-5D45DAA2FA04}"/>
              </a:ext>
            </a:extLst>
          </p:cNvPr>
          <p:cNvSpPr txBox="1"/>
          <p:nvPr/>
        </p:nvSpPr>
        <p:spPr>
          <a:xfrm>
            <a:off x="11451293" y="811370"/>
            <a:ext cx="461665" cy="2240923"/>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srgbClr val="0070C0"/>
                </a:solidFill>
                <a:effectLst/>
                <a:uLnTx/>
                <a:uFillTx/>
                <a:latin typeface="Times New Roman" panose="02020603050405020304" pitchFamily="18" charset="0"/>
                <a:ea typeface="ＭＳ 明朝" panose="02020609040205080304" pitchFamily="17" charset="-128"/>
                <a:cs typeface="+mn-cs"/>
              </a:rPr>
              <a:t>安 中 藩 上 屋 敷 </a:t>
            </a:r>
            <a:r>
              <a:rPr kumimoji="1" lang="ja-JP" altLang="en-US" sz="1800" b="1" i="0" u="none" strike="noStrike" kern="1200" cap="none" spc="0" normalizeH="0" baseline="0" noProof="0" dirty="0">
                <a:ln>
                  <a:noFill/>
                </a:ln>
                <a:solidFill>
                  <a:srgbClr val="0070C0"/>
                </a:solidFill>
                <a:effectLst/>
                <a:uLnTx/>
                <a:uFillTx/>
                <a:latin typeface="Calibri" panose="020F0502020204030204"/>
                <a:ea typeface="$ＪＳ明朝" panose="04030B090D0B02020403" pitchFamily="17" charset="-128"/>
                <a:cs typeface="+mn-cs"/>
              </a:rPr>
              <a:t>跡　 </a:t>
            </a:r>
            <a:endParaRPr kumimoji="1" lang="ja-JP" altLang="en-US" sz="1800" b="1" i="0" u="none" strike="noStrike" kern="1200" cap="none" spc="0" normalizeH="0" baseline="0" noProof="0" dirty="0">
              <a:ln>
                <a:noFill/>
              </a:ln>
              <a:solidFill>
                <a:srgbClr val="0070C0"/>
              </a:solidFill>
              <a:effectLst/>
              <a:uLnTx/>
              <a:uFillTx/>
              <a:latin typeface="AR教科書体M" panose="03000609000000000000" pitchFamily="65" charset="-128"/>
              <a:ea typeface="AR教科書体M" panose="03000609000000000000" pitchFamily="65" charset="-128"/>
              <a:cs typeface="+mn-cs"/>
            </a:endParaRPr>
          </a:p>
        </p:txBody>
      </p:sp>
      <p:cxnSp>
        <p:nvCxnSpPr>
          <p:cNvPr id="16" name="直線矢印コネクタ 15">
            <a:extLst>
              <a:ext uri="{FF2B5EF4-FFF2-40B4-BE49-F238E27FC236}">
                <a16:creationId xmlns:a16="http://schemas.microsoft.com/office/drawing/2014/main" id="{5DA111B5-C763-FA65-A6D5-ABBC9F305D44}"/>
              </a:ext>
            </a:extLst>
          </p:cNvPr>
          <p:cNvCxnSpPr>
            <a:cxnSpLocks/>
          </p:cNvCxnSpPr>
          <p:nvPr/>
        </p:nvCxnSpPr>
        <p:spPr>
          <a:xfrm flipH="1">
            <a:off x="9350062" y="1803042"/>
            <a:ext cx="2105266" cy="154547"/>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思考の吹き出し: 雲形 17">
            <a:extLst>
              <a:ext uri="{FF2B5EF4-FFF2-40B4-BE49-F238E27FC236}">
                <a16:creationId xmlns:a16="http://schemas.microsoft.com/office/drawing/2014/main" id="{6AFAA837-F66A-51B8-D0B6-728DFC74FDE4}"/>
              </a:ext>
            </a:extLst>
          </p:cNvPr>
          <p:cNvSpPr/>
          <p:nvPr/>
        </p:nvSpPr>
        <p:spPr>
          <a:xfrm rot="11135896">
            <a:off x="504883" y="469840"/>
            <a:ext cx="6997877" cy="6279140"/>
          </a:xfrm>
          <a:prstGeom prst="cloudCallout">
            <a:avLst>
              <a:gd name="adj1" fmla="val -71202"/>
              <a:gd name="adj2" fmla="val 22312"/>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912F4A38-BF60-2086-05C5-722E2F9FDAA9}"/>
              </a:ext>
            </a:extLst>
          </p:cNvPr>
          <p:cNvSpPr txBox="1"/>
          <p:nvPr/>
        </p:nvSpPr>
        <p:spPr>
          <a:xfrm>
            <a:off x="1670568" y="1803042"/>
            <a:ext cx="5038651" cy="4401205"/>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white"/>
                </a:solidFill>
                <a:effectLst/>
                <a:uLnTx/>
                <a:uFillTx/>
                <a:latin typeface="Times New Roman" panose="02020603050405020304" pitchFamily="18" charset="0"/>
                <a:ea typeface="ＭＳ 明朝" panose="02020609040205080304" pitchFamily="17" charset="-128"/>
                <a:cs typeface="+mn-cs"/>
              </a:rPr>
              <a:t> </a:t>
            </a:r>
            <a:r>
              <a:rPr kumimoji="0" lang="ja-JP" altLang="en-US" sz="28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ＭＳ 明朝" panose="02020609040205080304" pitchFamily="17" charset="-128"/>
                <a:cs typeface="+mn-cs"/>
              </a:rPr>
              <a:t>江戸屋敷は</a:t>
            </a:r>
            <a:r>
              <a:rPr kumimoji="0" lang="en-US" altLang="ja-JP" sz="28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ＭＳ 明朝" panose="02020609040205080304" pitchFamily="17" charset="-128"/>
                <a:cs typeface="+mn-cs"/>
              </a:rPr>
              <a:t>4000</a:t>
            </a:r>
            <a:r>
              <a:rPr kumimoji="0" lang="ja-JP" altLang="en-US" sz="28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ＭＳ 明朝" panose="02020609040205080304" pitchFamily="17" charset="-128"/>
                <a:cs typeface="+mn-cs"/>
              </a:rPr>
              <a:t>坪くらいの広さで、正方形（</a:t>
            </a:r>
            <a:r>
              <a:rPr kumimoji="0" lang="en-US" altLang="ja-JP" sz="28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ＭＳ 明朝" panose="02020609040205080304" pitchFamily="17" charset="-128"/>
                <a:cs typeface="+mn-cs"/>
              </a:rPr>
              <a:t>110</a:t>
            </a:r>
            <a:r>
              <a:rPr kumimoji="0" lang="ja-JP" altLang="en-US" sz="28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ＭＳ 明朝" panose="02020609040205080304" pitchFamily="17" charset="-128"/>
                <a:cs typeface="+mn-cs"/>
              </a:rPr>
              <a:t>メートル平方）に近い区画で、すぐ隣が本多豊後守の屋敷であった。</a:t>
            </a:r>
            <a:endParaRPr kumimoji="0" lang="en-US" altLang="ja-JP" sz="28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ＭＳ 明朝" panose="02020609040205080304" pitchFamily="17"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ＭＳ 明朝" panose="02020609040205080304" pitchFamily="17" charset="-128"/>
                <a:cs typeface="+mn-cs"/>
              </a:rPr>
              <a:t> 大名屋敷はそれぞれ</a:t>
            </a:r>
            <a:r>
              <a:rPr kumimoji="0" lang="en-US" altLang="ja-JP" sz="28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ＭＳ 明朝" panose="02020609040205080304" pitchFamily="17" charset="-128"/>
                <a:cs typeface="+mn-cs"/>
              </a:rPr>
              <a:t>1</a:t>
            </a:r>
            <a:r>
              <a:rPr kumimoji="0" lang="ja-JP" altLang="en-US" sz="2800" b="1"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ＭＳ 明朝" panose="02020609040205080304" pitchFamily="17" charset="-128"/>
                <a:cs typeface="+mn-cs"/>
              </a:rPr>
              <a:t>つの小世界を作っており、そこには上下の身分の区別があり、下級武士の家に生れた七五三太は身分のい高い人々にいつも気を遣って生活していた。</a:t>
            </a:r>
            <a:endParaRPr kumimoji="1" lang="ja-JP" altLang="en-US" sz="2800" b="1" i="0" u="none" strike="noStrike" kern="1200" cap="none" spc="0" normalizeH="0" baseline="0" noProof="0" dirty="0">
              <a:ln>
                <a:noFill/>
              </a:ln>
              <a:solidFill>
                <a:srgbClr val="ED7D31">
                  <a:lumMod val="50000"/>
                </a:srgbClr>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5232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4" grpId="0"/>
      <p:bldP spid="18"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4836B9F-3D5D-02BD-72A2-A56F317B4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623" y="-900753"/>
            <a:ext cx="11820754" cy="8437225"/>
          </a:xfrm>
          <a:prstGeom prst="rect">
            <a:avLst/>
          </a:prstGeom>
        </p:spPr>
      </p:pic>
      <p:cxnSp>
        <p:nvCxnSpPr>
          <p:cNvPr id="7" name="直線矢印コネクタ 6">
            <a:extLst>
              <a:ext uri="{FF2B5EF4-FFF2-40B4-BE49-F238E27FC236}">
                <a16:creationId xmlns:a16="http://schemas.microsoft.com/office/drawing/2014/main" id="{61119498-9D4A-71FB-979E-0BA8DD429139}"/>
              </a:ext>
            </a:extLst>
          </p:cNvPr>
          <p:cNvCxnSpPr>
            <a:cxnSpLocks/>
          </p:cNvCxnSpPr>
          <p:nvPr/>
        </p:nvCxnSpPr>
        <p:spPr>
          <a:xfrm flipH="1" flipV="1">
            <a:off x="9062113" y="5145206"/>
            <a:ext cx="2388359" cy="81886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345089D8-6A15-4352-C47E-33A6F2BF361E}"/>
              </a:ext>
            </a:extLst>
          </p:cNvPr>
          <p:cNvCxnSpPr>
            <a:cxnSpLocks/>
          </p:cNvCxnSpPr>
          <p:nvPr/>
        </p:nvCxnSpPr>
        <p:spPr>
          <a:xfrm>
            <a:off x="7970293" y="5418161"/>
            <a:ext cx="805217"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楕円 1">
            <a:extLst>
              <a:ext uri="{FF2B5EF4-FFF2-40B4-BE49-F238E27FC236}">
                <a16:creationId xmlns:a16="http://schemas.microsoft.com/office/drawing/2014/main" id="{3D644AEC-B696-A47B-0C75-8AF116FFD020}"/>
              </a:ext>
            </a:extLst>
          </p:cNvPr>
          <p:cNvSpPr/>
          <p:nvPr/>
        </p:nvSpPr>
        <p:spPr>
          <a:xfrm>
            <a:off x="8593282" y="4727864"/>
            <a:ext cx="1059873" cy="41734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08303525"/>
      </p:ext>
    </p:extLst>
  </p:cSld>
  <p:clrMapOvr>
    <a:masterClrMapping/>
  </p:clrMapOvr>
</p:sld>
</file>

<file path=ppt/theme/theme1.xml><?xml version="1.0" encoding="utf-8"?>
<a:theme xmlns:a="http://schemas.openxmlformats.org/drawingml/2006/main" name="Office テーマ">
  <a:themeElements>
    <a:clrScheme name="黄">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TM04033923[[fn=奥行]]</Template>
  <TotalTime>5014</TotalTime>
  <Words>3505</Words>
  <Application>Microsoft Office PowerPoint</Application>
  <PresentationFormat>ワイド画面</PresentationFormat>
  <Paragraphs>113</Paragraphs>
  <Slides>19</Slides>
  <Notes>12</Notes>
  <HiddenSlides>0</HiddenSlides>
  <MMClips>0</MMClips>
  <ScaleCrop>false</ScaleCrop>
  <HeadingPairs>
    <vt:vector size="6" baseType="variant">
      <vt:variant>
        <vt:lpstr>使用されているフォント</vt:lpstr>
      </vt:variant>
      <vt:variant>
        <vt:i4>12</vt:i4>
      </vt:variant>
      <vt:variant>
        <vt:lpstr>テーマ</vt:lpstr>
      </vt:variant>
      <vt:variant>
        <vt:i4>3</vt:i4>
      </vt:variant>
      <vt:variant>
        <vt:lpstr>スライド タイトル</vt:lpstr>
      </vt:variant>
      <vt:variant>
        <vt:i4>19</vt:i4>
      </vt:variant>
    </vt:vector>
  </HeadingPairs>
  <TitlesOfParts>
    <vt:vector size="34" baseType="lpstr">
      <vt:lpstr>AR P明朝体L</vt:lpstr>
      <vt:lpstr>AR P隷書体M</vt:lpstr>
      <vt:lpstr>AR教科書体M</vt:lpstr>
      <vt:lpstr>HGP教科書体</vt:lpstr>
      <vt:lpstr>HG明朝B</vt:lpstr>
      <vt:lpstr>游ゴシック</vt:lpstr>
      <vt:lpstr>游ゴシック Light</vt:lpstr>
      <vt:lpstr>游明朝</vt:lpstr>
      <vt:lpstr>Arial</vt:lpstr>
      <vt:lpstr>Calibri</vt:lpstr>
      <vt:lpstr>Calibri Light</vt:lpstr>
      <vt:lpstr>Times New Roman</vt:lpstr>
      <vt:lpstr>Office テーマ</vt:lpstr>
      <vt:lpstr>1_Office テーマ</vt:lpstr>
      <vt:lpstr>2_Office テーマ</vt:lpstr>
      <vt:lpstr>PowerPoint プレゼンテーション</vt:lpstr>
      <vt:lpstr>PowerPoint プレゼンテーション</vt:lpstr>
      <vt:lpstr>PowerPoint プレゼンテーション</vt:lpstr>
      <vt:lpstr>PowerPoint プレゼンテーション</vt:lpstr>
      <vt:lpstr>新島襄物語り</vt:lpstr>
      <vt:lpstr>　　　　　　　　　　　　　　　（第一話）　脱出まで     　　　　　鎖国時代、  命がけで　憧れの自由、文明、キリスト教の国、  　　アメリカに脱出を試みた若者の話です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紀幸 荒木</dc:creator>
  <cp:lastModifiedBy>紀幸 荒木</cp:lastModifiedBy>
  <cp:revision>79</cp:revision>
  <cp:lastPrinted>2024-08-29T07:39:34Z</cp:lastPrinted>
  <dcterms:created xsi:type="dcterms:W3CDTF">2024-06-28T07:39:25Z</dcterms:created>
  <dcterms:modified xsi:type="dcterms:W3CDTF">2024-08-31T04:12:20Z</dcterms:modified>
</cp:coreProperties>
</file>