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353" r:id="rId4"/>
    <p:sldId id="354" r:id="rId5"/>
    <p:sldId id="375" r:id="rId6"/>
    <p:sldId id="381" r:id="rId7"/>
    <p:sldId id="369" r:id="rId8"/>
    <p:sldId id="371" r:id="rId9"/>
    <p:sldId id="370" r:id="rId10"/>
    <p:sldId id="357" r:id="rId11"/>
    <p:sldId id="313" r:id="rId12"/>
    <p:sldId id="382" r:id="rId13"/>
    <p:sldId id="359" r:id="rId14"/>
    <p:sldId id="360" r:id="rId15"/>
    <p:sldId id="372" r:id="rId16"/>
    <p:sldId id="361" r:id="rId17"/>
    <p:sldId id="362" r:id="rId18"/>
    <p:sldId id="319" r:id="rId19"/>
    <p:sldId id="318" r:id="rId20"/>
    <p:sldId id="376" r:id="rId21"/>
    <p:sldId id="337" r:id="rId22"/>
    <p:sldId id="373" r:id="rId23"/>
    <p:sldId id="331" r:id="rId24"/>
    <p:sldId id="374" r:id="rId25"/>
    <p:sldId id="333" r:id="rId26"/>
    <p:sldId id="339" r:id="rId27"/>
    <p:sldId id="327" r:id="rId28"/>
    <p:sldId id="368" r:id="rId29"/>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紀幸 荒木" initials="紀荒" lastIdx="6" clrIdx="0">
    <p:extLst>
      <p:ext uri="{19B8F6BF-5375-455C-9EA6-DF929625EA0E}">
        <p15:presenceInfo xmlns:p15="http://schemas.microsoft.com/office/powerpoint/2012/main" userId="a2cfc40f29c3bc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000"/>
    <a:srgbClr val="F0FECE"/>
    <a:srgbClr val="FFFF99"/>
    <a:srgbClr val="CCFF66"/>
    <a:srgbClr val="FFFECE"/>
    <a:srgbClr val="FAFDE7"/>
    <a:srgbClr val="EDF880"/>
    <a:srgbClr val="F8FFCD"/>
    <a:srgbClr val="F0FCD4"/>
    <a:srgbClr val="ECF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07" autoAdjust="0"/>
    <p:restoredTop sz="65953" autoAdjust="0"/>
  </p:normalViewPr>
  <p:slideViewPr>
    <p:cSldViewPr snapToGrid="0">
      <p:cViewPr varScale="1">
        <p:scale>
          <a:sx n="43" d="100"/>
          <a:sy n="43" d="100"/>
        </p:scale>
        <p:origin x="1110" y="60"/>
      </p:cViewPr>
      <p:guideLst/>
    </p:cSldViewPr>
  </p:slideViewPr>
  <p:outlineViewPr>
    <p:cViewPr>
      <p:scale>
        <a:sx n="33" d="100"/>
        <a:sy n="33" d="100"/>
      </p:scale>
      <p:origin x="0" y="-507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DB3B31A-AE0D-42B1-AB5B-B195CA650999}" type="datetimeFigureOut">
              <a:rPr kumimoji="1" lang="ja-JP" altLang="en-US" smtClean="0"/>
              <a:t>2024/8/30</a:t>
            </a:fld>
            <a:endParaRPr kumimoji="1" lang="ja-JP" altLang="en-US"/>
          </a:p>
        </p:txBody>
      </p:sp>
      <p:sp>
        <p:nvSpPr>
          <p:cNvPr id="4" name="スライド イメージ プレースホルダー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8E822A43-2A68-46A6-87B5-639287138D9F}" type="slidenum">
              <a:rPr kumimoji="1" lang="ja-JP" altLang="en-US" smtClean="0"/>
              <a:t>‹#›</a:t>
            </a:fld>
            <a:endParaRPr kumimoji="1" lang="ja-JP" altLang="en-US"/>
          </a:p>
        </p:txBody>
      </p:sp>
    </p:spTree>
    <p:extLst>
      <p:ext uri="{BB962C8B-B14F-4D97-AF65-F5344CB8AC3E}">
        <p14:creationId xmlns:p14="http://schemas.microsoft.com/office/powerpoint/2010/main" val="33291985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4562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10</a:t>
            </a:fld>
            <a:endParaRPr kumimoji="1" lang="ja-JP" altLang="en-US"/>
          </a:p>
        </p:txBody>
      </p:sp>
    </p:spTree>
    <p:extLst>
      <p:ext uri="{BB962C8B-B14F-4D97-AF65-F5344CB8AC3E}">
        <p14:creationId xmlns:p14="http://schemas.microsoft.com/office/powerpoint/2010/main" val="54018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71751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7722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518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09155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E9EE97-5546-4D4D-9D86-0A29FC0CF30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79818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5181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17</a:t>
            </a:fld>
            <a:endParaRPr kumimoji="1" lang="ja-JP" altLang="en-US"/>
          </a:p>
        </p:txBody>
      </p:sp>
    </p:spTree>
    <p:extLst>
      <p:ext uri="{BB962C8B-B14F-4D97-AF65-F5344CB8AC3E}">
        <p14:creationId xmlns:p14="http://schemas.microsoft.com/office/powerpoint/2010/main" val="68162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18</a:t>
            </a:fld>
            <a:endParaRPr kumimoji="1" lang="ja-JP" altLang="en-US"/>
          </a:p>
        </p:txBody>
      </p:sp>
    </p:spTree>
    <p:extLst>
      <p:ext uri="{BB962C8B-B14F-4D97-AF65-F5344CB8AC3E}">
        <p14:creationId xmlns:p14="http://schemas.microsoft.com/office/powerpoint/2010/main" val="668260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19</a:t>
            </a:fld>
            <a:endParaRPr kumimoji="1" lang="ja-JP" altLang="en-US"/>
          </a:p>
        </p:txBody>
      </p:sp>
    </p:spTree>
    <p:extLst>
      <p:ext uri="{BB962C8B-B14F-4D97-AF65-F5344CB8AC3E}">
        <p14:creationId xmlns:p14="http://schemas.microsoft.com/office/powerpoint/2010/main" val="3072951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9353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92856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1315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3808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61723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27535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03930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9254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9012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9058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619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7605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2247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0626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7095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96065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248320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044086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7A9C52-9911-8BE2-ED46-CFA718AEEB1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D6C3AD-D50A-11F8-7C7C-0996694A0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AFD24CE-7090-3CC8-F074-2782E62BD126}"/>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A6D26A5D-4A34-C63E-A94B-BD9CDDC3DE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7D359BB-DF88-8FF6-EF87-A0EB219A4756}"/>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2348317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8BA00F-E4FD-73E2-10B1-DF95E35398F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F8FFC3-AB4A-AC5E-56EE-199D2D571E2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6415C6-28F9-35A4-9C10-8950FCB9ECAA}"/>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5C7F1297-AFD4-9847-5569-B3189C35CD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A503F56-BC09-547E-19B4-5D4E4D312025}"/>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555789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F9220-E9B1-C50B-6049-34E4C762271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EE4F96-3479-4953-3C7B-3E140BF05F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8842D29-F888-045E-A55A-4B311A1F1719}"/>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A9B98D8D-F5F4-9B8F-523E-665D668AC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D68309-CFB4-258E-22FD-9AC9D367696F}"/>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3135796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C97ABC-96F7-3075-3D5C-8AA9ED0D3CF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12C9017-7426-DE86-5B7C-4CACF9D2166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0A8C4B8-2B8A-E3AE-FCF9-2B314DE55EC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FCDAEB0-96CE-AD74-3DF7-23E647DB5DF1}"/>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6" name="フッター プレースホルダー 5">
            <a:extLst>
              <a:ext uri="{FF2B5EF4-FFF2-40B4-BE49-F238E27FC236}">
                <a16:creationId xmlns:a16="http://schemas.microsoft.com/office/drawing/2014/main" id="{B232D92D-E23D-9E47-ACB2-041ADF311E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31FAE7D-6D2B-DC7C-EEAF-45C069FCDD83}"/>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2370021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8A241-7FC4-9CA8-B49E-8228B828ABA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AB65F3-0339-175C-1EC8-A9FDF59776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5030470-2825-E628-ADCD-92397850D25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F738308-92E7-1FEE-8A5D-242163303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1BF65F0-5A77-164A-2153-3D48BBEDE2E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C702D26-E9D1-4E69-4B90-2FD6206AB484}"/>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8" name="フッター プレースホルダー 7">
            <a:extLst>
              <a:ext uri="{FF2B5EF4-FFF2-40B4-BE49-F238E27FC236}">
                <a16:creationId xmlns:a16="http://schemas.microsoft.com/office/drawing/2014/main" id="{F4A1DC82-D8A3-1E99-2E46-A66E098F312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959C76D-8883-2467-44F6-1BC2482F5D65}"/>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1472397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BD880-E6E6-D817-1855-ADC290941C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9473B2E-8DBD-93C0-EFD2-A90C0E7DF05B}"/>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4" name="フッター プレースホルダー 3">
            <a:extLst>
              <a:ext uri="{FF2B5EF4-FFF2-40B4-BE49-F238E27FC236}">
                <a16:creationId xmlns:a16="http://schemas.microsoft.com/office/drawing/2014/main" id="{76C557A0-36EE-006A-0577-8F01BE607FC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3E04E18-41DC-5BB4-FD83-A30CF82E2662}"/>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3498848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CB72BE-B56E-6617-ADD6-5BFA92F4E337}"/>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3" name="フッター プレースホルダー 2">
            <a:extLst>
              <a:ext uri="{FF2B5EF4-FFF2-40B4-BE49-F238E27FC236}">
                <a16:creationId xmlns:a16="http://schemas.microsoft.com/office/drawing/2014/main" id="{2A9B29F2-E8A2-09B8-7117-CCB2B2A82F9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AC13F8D-0F89-93D9-990E-7C451C99A201}"/>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2221124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1ED217-E8F4-7D5C-BDA7-ECFF489A71B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0A59441-268A-D4BA-1A10-2C714CD63F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0F44EB7-D3E3-BB13-AF6F-25BB7F626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228F796-7783-8A66-B0DC-8711CEBB2F32}"/>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6" name="フッター プレースホルダー 5">
            <a:extLst>
              <a:ext uri="{FF2B5EF4-FFF2-40B4-BE49-F238E27FC236}">
                <a16:creationId xmlns:a16="http://schemas.microsoft.com/office/drawing/2014/main" id="{E1A196DC-A93E-FE18-0C9F-A2B5B75588A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E73EFB-5A8B-4033-2372-6FCBDF90FF00}"/>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157516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599413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3D533-C5CD-D198-D5C0-8895AE8D42D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B9CFC66-970F-6898-7F9F-A673674C9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AB5D7F9-CACA-4039-C374-843BC7E81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11A5609-4259-BD7B-5351-35FC2CEE2D3A}"/>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6" name="フッター プレースホルダー 5">
            <a:extLst>
              <a:ext uri="{FF2B5EF4-FFF2-40B4-BE49-F238E27FC236}">
                <a16:creationId xmlns:a16="http://schemas.microsoft.com/office/drawing/2014/main" id="{E96A8875-9DFC-4381-D5A1-7E9B26A215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3F4A86-08D4-4CFC-4906-261003CAE828}"/>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734893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F18F5-0C1F-5781-B614-D06E52CC76F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6AD6263-39AD-CD06-8B9D-E848654DD5E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272880-A9D9-A657-E3A2-0E1C84FCF2EB}"/>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9970CBAB-7781-5953-211A-D748061712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E6604D-A3D0-D7DD-BE37-0C648C1B7158}"/>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3877143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B9BBAF3-5D43-6760-451F-B97FB962620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0661AB-FE89-87B0-18B8-1125826EA8B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A26451-D3EF-2880-F8A1-F4AB853169E9}"/>
              </a:ext>
            </a:extLst>
          </p:cNvPr>
          <p:cNvSpPr>
            <a:spLocks noGrp="1"/>
          </p:cNvSpPr>
          <p:nvPr>
            <p:ph type="dt" sz="half" idx="10"/>
          </p:nvPr>
        </p:nvSpPr>
        <p:spPr/>
        <p:txBody>
          <a:bodyPr/>
          <a:lstStyle/>
          <a:p>
            <a:fld id="{C6DC7CE5-E6FB-4044-A784-7643B1EBE379}"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DB50734F-D667-2B4D-82B2-33728D5C5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811DB2-9FE3-5BB6-C7DA-4AE00541427F}"/>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456962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425600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459958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4027182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133855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053570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200106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00021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921293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70673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667939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880039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8014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278050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52436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84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81732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84430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71089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521523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F3D432D-21B5-83E2-EF84-5B173AE28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6626E63-1B72-1CC4-CFA5-430D9AD24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2A6124-5834-862B-0681-77127C1EF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C7CE5-E6FB-4044-A784-7643B1EBE379}"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DB75B548-C681-5912-3642-CD73CB5BB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B78EF85-E500-E3CF-228F-2CA6E6027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40752456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5DE74-6821-4AFC-AD7D-DC708FE64C43}" type="datetimeFigureOut">
              <a:rPr kumimoji="1" lang="ja-JP" altLang="en-US" smtClean="0"/>
              <a:t>2024/8/30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577743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E64B7B-C928-9DA3-B740-8A15F2A971DC}"/>
              </a:ext>
            </a:extLst>
          </p:cNvPr>
          <p:cNvSpPr>
            <a:spLocks noGrp="1"/>
          </p:cNvSpPr>
          <p:nvPr>
            <p:ph type="title"/>
          </p:nvPr>
        </p:nvSpPr>
        <p:spPr>
          <a:xfrm>
            <a:off x="91713" y="109094"/>
            <a:ext cx="11804073" cy="6201930"/>
          </a:xfrm>
          <a:blipFill>
            <a:blip r:embed="rId3"/>
            <a:tile tx="0" ty="0" sx="100000" sy="100000" flip="none" algn="tl"/>
          </a:blip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ja-JP" altLang="en-US" sz="1800" b="1" i="0" u="none" strike="noStrike" baseline="0" dirty="0">
                <a:solidFill>
                  <a:srgbClr val="000000"/>
                </a:solidFill>
                <a:latin typeface="Times New Roman" panose="02020603050405020304" pitchFamily="18" charset="0"/>
                <a:ea typeface="HGP教科書体" panose="02020600000000000000" pitchFamily="18" charset="-128"/>
              </a:rPr>
              <a:t>　　</a:t>
            </a: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1800" b="1" i="0" u="none" strike="noStrike" baseline="0" dirty="0">
                <a:solidFill>
                  <a:srgbClr val="000000"/>
                </a:solidFill>
                <a:latin typeface="Times New Roman" panose="02020603050405020304" pitchFamily="18" charset="0"/>
                <a:ea typeface="HGP教科書体" panose="02020600000000000000" pitchFamily="18" charset="-128"/>
              </a:rPr>
              <a:t>　　　　　　　　　　　</a:t>
            </a:r>
            <a:r>
              <a:rPr lang="ja-JP" altLang="en-US" sz="6600" b="1" i="0" u="none" strike="noStrike" baseline="0" dirty="0">
                <a:solidFill>
                  <a:srgbClr val="000000"/>
                </a:solidFill>
                <a:latin typeface="Times New Roman" panose="02020603050405020304" pitchFamily="18" charset="0"/>
                <a:ea typeface="HGP教科書体" panose="02020600000000000000" pitchFamily="18" charset="-128"/>
              </a:rPr>
              <a:t>（第二話）　アメリカ時代</a:t>
            </a:r>
            <a:br>
              <a:rPr lang="en-US" altLang="ja-JP" sz="4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4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48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4800" b="1" i="0" u="none" strike="noStrike" baseline="0" dirty="0">
                <a:solidFill>
                  <a:srgbClr val="000000"/>
                </a:solidFill>
                <a:latin typeface="Times New Roman" panose="02020603050405020304" pitchFamily="18" charset="0"/>
                <a:ea typeface="HGP教科書体" panose="02020600000000000000" pitchFamily="18" charset="-128"/>
              </a:rPr>
              <a:t>　　</a:t>
            </a:r>
            <a:r>
              <a:rPr lang="ja-JP" altLang="en-US" sz="5300" b="1" i="0" u="none" strike="noStrike" baseline="0" dirty="0">
                <a:solidFill>
                  <a:srgbClr val="000000"/>
                </a:solidFill>
                <a:latin typeface="Times New Roman" panose="02020603050405020304" pitchFamily="18" charset="0"/>
                <a:ea typeface="HGP教科書体" panose="02020600000000000000" pitchFamily="18" charset="-128"/>
              </a:rPr>
              <a:t>青年はハーディ夫妻に出会い、支援を受け、</a:t>
            </a:r>
            <a:br>
              <a:rPr lang="en-US" altLang="ja-JP" sz="53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53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5300" b="1" i="0" u="none" strike="noStrike" baseline="0" dirty="0">
                <a:solidFill>
                  <a:srgbClr val="000000"/>
                </a:solidFill>
                <a:latin typeface="Times New Roman" panose="02020603050405020304" pitchFamily="18" charset="0"/>
                <a:ea typeface="HGP教科書体" panose="02020600000000000000" pitchFamily="18" charset="-128"/>
              </a:rPr>
              <a:t>　　清教徒の町　アンドーバーで高校、大学、</a:t>
            </a:r>
            <a:br>
              <a:rPr lang="en-US" altLang="ja-JP" sz="53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53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5300" b="1" i="0" u="none" strike="noStrike" baseline="0" dirty="0">
                <a:solidFill>
                  <a:srgbClr val="000000"/>
                </a:solidFill>
                <a:latin typeface="Times New Roman" panose="02020603050405020304" pitchFamily="18" charset="0"/>
                <a:ea typeface="HGP教科書体" panose="02020600000000000000" pitchFamily="18" charset="-128"/>
              </a:rPr>
              <a:t>　　　　　神学校で学び、卒業しました</a:t>
            </a:r>
            <a:br>
              <a:rPr lang="en-US" altLang="ja-JP" sz="4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4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1800" b="1" i="0" u="none" strike="noStrike" baseline="0" dirty="0">
                <a:solidFill>
                  <a:srgbClr val="000000"/>
                </a:solidFill>
                <a:latin typeface="Times New Roman" panose="02020603050405020304" pitchFamily="18" charset="0"/>
                <a:ea typeface="HGP教科書体" panose="02020600000000000000" pitchFamily="18" charset="-128"/>
              </a:rPr>
              <a:t>　　　　　</a:t>
            </a:r>
            <a:r>
              <a:rPr lang="ja-JP" altLang="en-US" sz="4800" b="1" i="0" u="none" strike="noStrike" baseline="0" dirty="0">
                <a:solidFill>
                  <a:srgbClr val="000000"/>
                </a:solidFill>
                <a:latin typeface="Times New Roman" panose="02020603050405020304" pitchFamily="18" charset="0"/>
                <a:ea typeface="HGP教科書体" panose="02020600000000000000" pitchFamily="18" charset="-128"/>
              </a:rPr>
              <a:t>　　</a:t>
            </a:r>
            <a:endParaRPr kumimoji="1" lang="ja-JP" altLang="en-US" sz="4800" dirty="0"/>
          </a:p>
        </p:txBody>
      </p:sp>
    </p:spTree>
    <p:extLst>
      <p:ext uri="{BB962C8B-B14F-4D97-AF65-F5344CB8AC3E}">
        <p14:creationId xmlns:p14="http://schemas.microsoft.com/office/powerpoint/2010/main" val="2407414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9A4C308-C277-E94E-C53B-75CA40D8F466}"/>
              </a:ext>
            </a:extLst>
          </p:cNvPr>
          <p:cNvSpPr/>
          <p:nvPr/>
        </p:nvSpPr>
        <p:spPr>
          <a:xfrm>
            <a:off x="557562" y="245327"/>
            <a:ext cx="11173522" cy="6222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400" b="0" i="0" u="none" strike="noStrike" baseline="0" dirty="0">
                <a:solidFill>
                  <a:srgbClr val="000000"/>
                </a:solidFill>
                <a:latin typeface="游明朝" panose="02020400000000000000" pitchFamily="18" charset="-128"/>
                <a:ea typeface="游明朝" panose="02020400000000000000" pitchFamily="18" charset="-128"/>
              </a:rPr>
              <a:t>  新島は帰国した翌日、両親の住む群馬県安  </a:t>
            </a:r>
            <a:endParaRPr lang="en-US" altLang="ja-JP" sz="4400" b="0" i="0" u="none" strike="noStrike" baseline="0" dirty="0">
              <a:solidFill>
                <a:srgbClr val="000000"/>
              </a:solidFill>
              <a:latin typeface="游明朝" panose="02020400000000000000" pitchFamily="18" charset="-128"/>
              <a:ea typeface="游明朝" panose="02020400000000000000" pitchFamily="18" charset="-128"/>
            </a:endParaRPr>
          </a:p>
          <a:p>
            <a:pPr algn="ctr"/>
            <a:r>
              <a:rPr lang="ja-JP" altLang="en-US" sz="4400" b="0" i="0" u="none" strike="noStrike" baseline="0" dirty="0">
                <a:solidFill>
                  <a:srgbClr val="000000"/>
                </a:solidFill>
                <a:latin typeface="游明朝" panose="02020400000000000000" pitchFamily="18" charset="-128"/>
                <a:ea typeface="游明朝" panose="02020400000000000000" pitchFamily="18" charset="-128"/>
              </a:rPr>
              <a:t>中へ人力車を走らせ、約</a:t>
            </a:r>
            <a:r>
              <a:rPr lang="en-US" altLang="ja-JP" sz="4400" b="0" i="0" u="none" strike="noStrike" baseline="0" dirty="0">
                <a:solidFill>
                  <a:srgbClr val="000000"/>
                </a:solidFill>
                <a:latin typeface="游明朝" panose="02020400000000000000" pitchFamily="18" charset="-128"/>
                <a:ea typeface="游明朝" panose="02020400000000000000" pitchFamily="18" charset="-128"/>
              </a:rPr>
              <a:t>1</a:t>
            </a:r>
            <a:r>
              <a:rPr lang="ja-JP" altLang="en-US" sz="4400" b="0" i="0" u="none" strike="noStrike" baseline="0" dirty="0">
                <a:solidFill>
                  <a:srgbClr val="000000"/>
                </a:solidFill>
                <a:latin typeface="游明朝" panose="02020400000000000000" pitchFamily="18" charset="-128"/>
                <a:ea typeface="游明朝" panose="02020400000000000000" pitchFamily="18" charset="-128"/>
              </a:rPr>
              <a:t>月滞在。新島を囲む人々にアメリカやヨーロッパの話をし、</a:t>
            </a:r>
            <a:endParaRPr lang="en-US" altLang="ja-JP" sz="4400" dirty="0">
              <a:solidFill>
                <a:srgbClr val="000000"/>
              </a:solidFill>
              <a:latin typeface="游明朝" panose="02020400000000000000" pitchFamily="18" charset="-128"/>
              <a:ea typeface="游明朝" panose="02020400000000000000" pitchFamily="18" charset="-128"/>
            </a:endParaRPr>
          </a:p>
          <a:p>
            <a:pPr algn="just"/>
            <a:r>
              <a:rPr lang="ja-JP" altLang="en-US" sz="4400" b="0" i="0" u="none" strike="noStrike" baseline="0" dirty="0">
                <a:solidFill>
                  <a:srgbClr val="000000"/>
                </a:solidFill>
                <a:latin typeface="游明朝" panose="02020400000000000000" pitchFamily="18" charset="-128"/>
                <a:ea typeface="游明朝" panose="02020400000000000000" pitchFamily="18" charset="-128"/>
              </a:rPr>
              <a:t>キリスト教を伝道した。</a:t>
            </a:r>
            <a:endParaRPr lang="en-US" altLang="ja-JP" sz="4400" b="0" i="0" u="none" strike="noStrike" baseline="0" dirty="0">
              <a:solidFill>
                <a:srgbClr val="000000"/>
              </a:solidFill>
              <a:latin typeface="游明朝" panose="02020400000000000000" pitchFamily="18" charset="-128"/>
              <a:ea typeface="游明朝" panose="02020400000000000000" pitchFamily="18" charset="-128"/>
            </a:endParaRPr>
          </a:p>
          <a:p>
            <a:pPr algn="ctr"/>
            <a:r>
              <a:rPr lang="ja-JP" altLang="en-US" sz="4400" b="0" i="0" u="none" strike="noStrike" baseline="0" dirty="0">
                <a:solidFill>
                  <a:srgbClr val="000000"/>
                </a:solidFill>
                <a:latin typeface="游明朝" panose="02020400000000000000" pitchFamily="18" charset="-128"/>
                <a:ea typeface="游明朝" panose="02020400000000000000" pitchFamily="18" charset="-128"/>
              </a:rPr>
              <a:t>年が明け新島襄と改め、宣教師ゴードン（アンドーバー神学校の旧友）の住む大阪に向った。木戸孝允との学校設立に失敗した襄は、木戸の同郷、槇村正直（京都府副知事）と面接し、山本覚馬を紹介された。</a:t>
            </a:r>
            <a:endParaRPr kumimoji="1" lang="ja-JP" altLang="en-US" sz="4400" dirty="0"/>
          </a:p>
        </p:txBody>
      </p:sp>
    </p:spTree>
    <p:extLst>
      <p:ext uri="{BB962C8B-B14F-4D97-AF65-F5344CB8AC3E}">
        <p14:creationId xmlns:p14="http://schemas.microsoft.com/office/powerpoint/2010/main" val="118658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FAD18-FED3-56D6-8AAB-7BA34D2BA8C2}"/>
              </a:ext>
            </a:extLst>
          </p:cNvPr>
          <p:cNvSpPr>
            <a:spLocks noGrp="1"/>
          </p:cNvSpPr>
          <p:nvPr>
            <p:ph type="title"/>
          </p:nvPr>
        </p:nvSpPr>
        <p:spPr>
          <a:xfrm>
            <a:off x="95534" y="182562"/>
            <a:ext cx="11928144" cy="6492875"/>
          </a:xfrm>
        </p:spPr>
        <p:txBody>
          <a:bodyPr>
            <a:normAutofit/>
          </a:bodyPr>
          <a:lstStyle/>
          <a:p>
            <a:r>
              <a:rPr lang="ja-JP" altLang="en-US" sz="6600" b="1" dirty="0">
                <a:solidFill>
                  <a:schemeClr val="accent2">
                    <a:lumMod val="75000"/>
                  </a:schemeClr>
                </a:solidFill>
                <a:latin typeface="AR P丸ゴシック体M" panose="020B0600010101010101" pitchFamily="50" charset="-128"/>
                <a:ea typeface="AR P丸ゴシック体M" panose="020B0600010101010101" pitchFamily="50" charset="-128"/>
              </a:rPr>
              <a:t>京都に</a:t>
            </a:r>
            <a:br>
              <a:rPr lang="en-US" altLang="ja-JP" sz="6600" b="1" dirty="0">
                <a:solidFill>
                  <a:schemeClr val="accent2">
                    <a:lumMod val="75000"/>
                  </a:schemeClr>
                </a:solidFill>
                <a:latin typeface="AR P丸ゴシック体M" panose="020B0600010101010101" pitchFamily="50" charset="-128"/>
                <a:ea typeface="AR P丸ゴシック体M" panose="020B0600010101010101" pitchFamily="50" charset="-128"/>
              </a:rPr>
            </a:br>
            <a:r>
              <a:rPr lang="ja-JP" altLang="en-US" sz="6600" b="1" dirty="0">
                <a:solidFill>
                  <a:schemeClr val="accent2">
                    <a:lumMod val="75000"/>
                  </a:schemeClr>
                </a:solidFill>
                <a:latin typeface="AR P丸ゴシック体M" panose="020B0600010101010101" pitchFamily="50" charset="-128"/>
                <a:ea typeface="AR P丸ゴシック体M" panose="020B0600010101010101" pitchFamily="50" charset="-128"/>
              </a:rPr>
              <a:t>キリスト教主義学校を作ることは、</a:t>
            </a:r>
            <a:br>
              <a:rPr lang="en-US" altLang="ja-JP" sz="6600" b="1" dirty="0">
                <a:solidFill>
                  <a:schemeClr val="accent2">
                    <a:lumMod val="75000"/>
                  </a:schemeClr>
                </a:solidFill>
                <a:latin typeface="AR P丸ゴシック体M" panose="020B0600010101010101" pitchFamily="50" charset="-128"/>
                <a:ea typeface="AR P丸ゴシック体M" panose="020B0600010101010101" pitchFamily="50" charset="-128"/>
              </a:rPr>
            </a:br>
            <a:br>
              <a:rPr lang="en-US" altLang="ja-JP" sz="6600" b="1" dirty="0">
                <a:latin typeface="AR P丸ゴシック体M" panose="020B0600010101010101" pitchFamily="50" charset="-128"/>
                <a:ea typeface="AR P丸ゴシック体M" panose="020B0600010101010101" pitchFamily="50" charset="-128"/>
              </a:rPr>
            </a:br>
            <a:r>
              <a:rPr lang="ja-JP" altLang="en-US" sz="6600" b="1" dirty="0">
                <a:solidFill>
                  <a:srgbClr val="00B0F0"/>
                </a:solidFill>
                <a:latin typeface="AR P丸ゴシック体M" panose="020B0600010101010101" pitchFamily="50" charset="-128"/>
                <a:ea typeface="AR P丸ゴシック体M" panose="020B0600010101010101" pitchFamily="50" charset="-128"/>
              </a:rPr>
              <a:t>　琵琶湖に比叡山を投げ込むことが不可能なように不可能、</a:t>
            </a:r>
            <a:br>
              <a:rPr lang="en-US" altLang="ja-JP" sz="6600" b="1" dirty="0">
                <a:solidFill>
                  <a:srgbClr val="00B0F0"/>
                </a:solidFill>
                <a:latin typeface="AR P丸ゴシック体M" panose="020B0600010101010101" pitchFamily="50" charset="-128"/>
                <a:ea typeface="AR P丸ゴシック体M" panose="020B0600010101010101" pitchFamily="50" charset="-128"/>
              </a:rPr>
            </a:br>
            <a:r>
              <a:rPr lang="ja-JP" altLang="en-US" sz="6600" b="1" dirty="0">
                <a:solidFill>
                  <a:srgbClr val="00B0F0"/>
                </a:solidFill>
                <a:latin typeface="AR P丸ゴシック体M" panose="020B0600010101010101" pitchFamily="50" charset="-128"/>
                <a:ea typeface="AR P丸ゴシック体M" panose="020B0600010101010101" pitchFamily="50" charset="-128"/>
              </a:rPr>
              <a:t>　　　　　　　　　　　</a:t>
            </a:r>
            <a:r>
              <a:rPr lang="ja-JP" altLang="en-US" sz="6600" b="1" dirty="0">
                <a:latin typeface="AR P丸ゴシック体M" panose="020B0600010101010101" pitchFamily="50" charset="-128"/>
                <a:ea typeface="AR P丸ゴシック体M" panose="020B0600010101010101" pitchFamily="50" charset="-128"/>
              </a:rPr>
              <a:t>である。</a:t>
            </a:r>
          </a:p>
        </p:txBody>
      </p:sp>
    </p:spTree>
    <p:extLst>
      <p:ext uri="{BB962C8B-B14F-4D97-AF65-F5344CB8AC3E}">
        <p14:creationId xmlns:p14="http://schemas.microsoft.com/office/powerpoint/2010/main" val="140348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850E69B-F35E-BE98-B421-35988C117398}"/>
              </a:ext>
            </a:extLst>
          </p:cNvPr>
          <p:cNvSpPr txBox="1"/>
          <p:nvPr/>
        </p:nvSpPr>
        <p:spPr>
          <a:xfrm>
            <a:off x="186520" y="232012"/>
            <a:ext cx="11818960"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京都府副知事（後に知事）槇村正直を訪問し、面談を重ねた。槇村は長州の出で木戸孝允と親しい関係にあった。槇村は京都府顧問の山本覚馬</a:t>
            </a:r>
            <a:r>
              <a:rPr kumimoji="0" lang="ja-JP" altLang="en-US" sz="3600" b="1" i="0" u="none" strike="noStrike" kern="1200" cap="none" spc="0" normalizeH="0" baseline="30000" noProof="0" dirty="0">
                <a:ln>
                  <a:noFill/>
                </a:ln>
                <a:solidFill>
                  <a:srgbClr val="000000"/>
                </a:solidFill>
                <a:effectLst/>
                <a:uLnTx/>
                <a:uFillTx/>
                <a:latin typeface="HGP教科書体" panose="02020600000000000000" pitchFamily="18" charset="-128"/>
                <a:ea typeface="ＭＳ 明朝" panose="02020609040205080304" pitchFamily="17" charset="-128"/>
                <a:cs typeface="+mn-cs"/>
              </a:rPr>
              <a:t> </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を紹介し、新島は山本邸に行き、挨拶を交した。</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山本のことはゴードンから聞いていたので、話はキリスト教のこと、キリスト教主義の学校設立に及んだ。それは比叡山を琵琶湖に投げ込むように不可能と言われていた。</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山本は京都をその学校の候補地にすすめ、自分名義の御所の北側の相国寺門前町の土地、当時は一面の桑畑（旧薩摩藩邸）を学校建設用地として安く手放す（坪数五八五五坪、代金五〇〇円）と話し、新島もこれに同意した。</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4" name="爆発: 14 pt 3">
            <a:extLst>
              <a:ext uri="{FF2B5EF4-FFF2-40B4-BE49-F238E27FC236}">
                <a16:creationId xmlns:a16="http://schemas.microsoft.com/office/drawing/2014/main" id="{0FE15584-B239-9175-327D-662822F1461D}"/>
              </a:ext>
            </a:extLst>
          </p:cNvPr>
          <p:cNvSpPr/>
          <p:nvPr/>
        </p:nvSpPr>
        <p:spPr>
          <a:xfrm>
            <a:off x="1" y="-136477"/>
            <a:ext cx="12192000" cy="7110484"/>
          </a:xfrm>
          <a:prstGeom prst="irregularSeal2">
            <a:avLst/>
          </a:prstGeom>
          <a:solidFill>
            <a:srgbClr val="FFFF0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7211EBE1-9E54-F317-82E2-B9A59D197AB1}"/>
              </a:ext>
            </a:extLst>
          </p:cNvPr>
          <p:cNvSpPr txBox="1"/>
          <p:nvPr/>
        </p:nvSpPr>
        <p:spPr>
          <a:xfrm>
            <a:off x="2811438" y="1985752"/>
            <a:ext cx="6946711"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山本覚馬との出合いが不可能を可能にした。</a:t>
            </a:r>
          </a:p>
        </p:txBody>
      </p:sp>
    </p:spTree>
    <p:extLst>
      <p:ext uri="{BB962C8B-B14F-4D97-AF65-F5344CB8AC3E}">
        <p14:creationId xmlns:p14="http://schemas.microsoft.com/office/powerpoint/2010/main" val="188263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53FF81F-626C-7FF5-216F-5F056D90C4B2}"/>
              </a:ext>
            </a:extLst>
          </p:cNvPr>
          <p:cNvSpPr txBox="1"/>
          <p:nvPr/>
        </p:nvSpPr>
        <p:spPr>
          <a:xfrm>
            <a:off x="0" y="0"/>
            <a:ext cx="12192000" cy="1938992"/>
          </a:xfrm>
          <a:prstGeom prst="rect">
            <a:avLst/>
          </a:prstGeom>
          <a:solidFill>
            <a:schemeClr val="accent6">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山本は京都をその学校の候補地にすすめ、自分名義の御所の北側の相国寺門前町の土地、当時は一面の桑畑を学校建設用地として手放すと話し、新島もこれに同意した。</a:t>
            </a:r>
            <a:endPar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4" name="テキスト ボックス 3">
            <a:extLst>
              <a:ext uri="{FF2B5EF4-FFF2-40B4-BE49-F238E27FC236}">
                <a16:creationId xmlns:a16="http://schemas.microsoft.com/office/drawing/2014/main" id="{1E65725D-A94F-9AE0-CEE8-D90BE260C80D}"/>
              </a:ext>
            </a:extLst>
          </p:cNvPr>
          <p:cNvSpPr txBox="1"/>
          <p:nvPr/>
        </p:nvSpPr>
        <p:spPr>
          <a:xfrm>
            <a:off x="0" y="1954443"/>
            <a:ext cx="12191999" cy="5016758"/>
          </a:xfrm>
          <a:prstGeom prst="rect">
            <a:avLst/>
          </a:prstGeom>
          <a:solidFill>
            <a:schemeClr val="accent6">
              <a:lumMod val="20000"/>
              <a:lumOff val="80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新島は覚馬とゴードンの三人で</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同志社を結社</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し、</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8</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23</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日に</a:t>
            </a:r>
            <a:r>
              <a:rPr kumimoji="0" lang="en-US" altLang="ja-JP"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私塾開業願い</a:t>
            </a:r>
            <a:r>
              <a:rPr kumimoji="0" lang="en-US" altLang="ja-JP"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京都府に提出。しかし、宣教師を教師として雇うことは文部省通達に違反する、また、仏教徒の反対運動の高まり等から許可が下りなかった。新島は折衝相手の文部省に三日間交渉し、事実上の最高責任者、田中不二麿の「許可不苦（許可しても苦しうない）」を得た。こうして、キリスト教主義</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官許同志社英学校は京都の地に誕生</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した（</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1875</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年</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9</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4</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日認可）。</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2" name="正方形/長方形 1">
            <a:extLst>
              <a:ext uri="{FF2B5EF4-FFF2-40B4-BE49-F238E27FC236}">
                <a16:creationId xmlns:a16="http://schemas.microsoft.com/office/drawing/2014/main" id="{31D492AA-7158-0B91-3523-C932E52EBD9F}"/>
              </a:ext>
            </a:extLst>
          </p:cNvPr>
          <p:cNvSpPr/>
          <p:nvPr/>
        </p:nvSpPr>
        <p:spPr>
          <a:xfrm flipV="1">
            <a:off x="192067" y="1233125"/>
            <a:ext cx="7373654" cy="15726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89A71BA8-EF41-57FA-91F0-4BF8364FAC44}"/>
              </a:ext>
            </a:extLst>
          </p:cNvPr>
          <p:cNvSpPr/>
          <p:nvPr/>
        </p:nvSpPr>
        <p:spPr>
          <a:xfrm flipV="1">
            <a:off x="482254" y="1824869"/>
            <a:ext cx="5442557" cy="157264"/>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F3D032C8-A515-4441-A787-7F8246B4B3CA}"/>
              </a:ext>
            </a:extLst>
          </p:cNvPr>
          <p:cNvSpPr/>
          <p:nvPr/>
        </p:nvSpPr>
        <p:spPr>
          <a:xfrm>
            <a:off x="87682" y="2053115"/>
            <a:ext cx="4371584" cy="570398"/>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84AD7851-9841-912A-915B-BA8E467873B5}"/>
              </a:ext>
            </a:extLst>
          </p:cNvPr>
          <p:cNvSpPr/>
          <p:nvPr/>
        </p:nvSpPr>
        <p:spPr>
          <a:xfrm>
            <a:off x="192067" y="6262533"/>
            <a:ext cx="11018728" cy="45719"/>
          </a:xfrm>
          <a:prstGeom prst="rect">
            <a:avLst/>
          </a:prstGeom>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C2F4891C-FE76-2A1A-0BCF-D6B0BD49821A}"/>
              </a:ext>
            </a:extLst>
          </p:cNvPr>
          <p:cNvSpPr/>
          <p:nvPr/>
        </p:nvSpPr>
        <p:spPr>
          <a:xfrm>
            <a:off x="89771" y="3242606"/>
            <a:ext cx="6824596" cy="45719"/>
          </a:xfrm>
          <a:prstGeom prst="rect">
            <a:avLst/>
          </a:prstGeom>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DB6FEBCF-0693-F12C-9C8F-56F38CE7F999}"/>
              </a:ext>
            </a:extLst>
          </p:cNvPr>
          <p:cNvSpPr/>
          <p:nvPr/>
        </p:nvSpPr>
        <p:spPr>
          <a:xfrm flipV="1">
            <a:off x="6192034" y="2664601"/>
            <a:ext cx="3102278" cy="45719"/>
          </a:xfrm>
          <a:prstGeom prst="rect">
            <a:avLst/>
          </a:prstGeom>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8C67DD41-172F-4231-4E71-2E1F9477F275}"/>
              </a:ext>
            </a:extLst>
          </p:cNvPr>
          <p:cNvSpPr/>
          <p:nvPr/>
        </p:nvSpPr>
        <p:spPr>
          <a:xfrm>
            <a:off x="292275" y="6901336"/>
            <a:ext cx="4417511" cy="77100"/>
          </a:xfrm>
          <a:prstGeom prst="rect">
            <a:avLst/>
          </a:prstGeom>
          <a:ln w="7620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284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0">
          <a:fgClr>
            <a:srgbClr val="FFFF00"/>
          </a:fgClr>
          <a:bgClr>
            <a:schemeClr val="bg1"/>
          </a:bgClr>
        </a:patt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53FF81F-626C-7FF5-216F-5F056D90C4B2}"/>
              </a:ext>
            </a:extLst>
          </p:cNvPr>
          <p:cNvSpPr txBox="1"/>
          <p:nvPr/>
        </p:nvSpPr>
        <p:spPr>
          <a:xfrm>
            <a:off x="0" y="0"/>
            <a:ext cx="12192000" cy="69865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山本覚馬は、</a:t>
            </a:r>
            <a:r>
              <a:rPr kumimoji="0" lang="ja-JP" alt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会津藩の砲術師範</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の家に生まれた。戊辰戦争に従事し薩長軍に捕らえられ、「朝敵」として</a:t>
            </a:r>
            <a:r>
              <a:rPr kumimoji="0" lang="ja-JP" alt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薩摩藩邸に幽閉</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されたが、洋学所の開設の功などで、明治二年に幽閉が解かれた。この幽閉中に建白書</a:t>
            </a:r>
            <a:r>
              <a:rPr kumimoji="0" lang="en-US" altLang="ja-JP"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a:t>
            </a:r>
            <a:r>
              <a:rPr kumimoji="0" lang="ja-JP" alt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官見</a:t>
            </a:r>
            <a:r>
              <a:rPr kumimoji="0" lang="en-US" altLang="ja-JP"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a:t>
            </a:r>
            <a:r>
              <a:rPr kumimoji="0" lang="ja-JP" alt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を口述筆記</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し、薩摩藩主・島津忠義に上程したが、これは</a:t>
            </a:r>
            <a:r>
              <a:rPr kumimoji="0" lang="ja-JP" alt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政治、経済、教育等二二項目にわたり将来の日本のあるべき姿を論じたもので、明治政府の政策の骨格</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ともつながっている。この後、京都府顧問、知事の槇村正直の相談役となっていた</a:t>
            </a:r>
            <a:r>
              <a:rPr kumimoji="0" lang="ja-JP" alt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異才の人物</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で、教育、産業、社会的道徳において多くの功績を残した。</a:t>
            </a:r>
            <a:r>
              <a:rPr kumimoji="0" lang="ja-JP" alt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ＭＳ 明朝" panose="02020609040205080304" pitchFamily="17" charset="-128"/>
                <a:cs typeface="+mn-cs"/>
              </a:rPr>
              <a:t>京都市内全域に小学校を設置したのも彼の功績の一つ</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でである。盲目の山本は宣教師のゴードンから漢訳の「天道遡源、アメリカ人、マーチン著」を贈られ、音読してもらい、何度も聞き、「キリスト教に抱いていた疑問がすっかり解けた」と、自分で四，五冊を購入し、友人に配り、一読をすすめるほど熱心だった。</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pic>
        <p:nvPicPr>
          <p:cNvPr id="4" name="図 3">
            <a:extLst>
              <a:ext uri="{FF2B5EF4-FFF2-40B4-BE49-F238E27FC236}">
                <a16:creationId xmlns:a16="http://schemas.microsoft.com/office/drawing/2014/main" id="{2B2AA6E2-DC46-FF7E-C6C6-1BC3BD7B2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313" y="146656"/>
            <a:ext cx="4123198" cy="6499472"/>
          </a:xfrm>
          <a:prstGeom prst="rect">
            <a:avLst/>
          </a:prstGeom>
        </p:spPr>
      </p:pic>
    </p:spTree>
    <p:extLst>
      <p:ext uri="{BB962C8B-B14F-4D97-AF65-F5344CB8AC3E}">
        <p14:creationId xmlns:p14="http://schemas.microsoft.com/office/powerpoint/2010/main" val="394398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A2B38D5-F793-4C95-D239-34215F074DBA}"/>
              </a:ext>
            </a:extLst>
          </p:cNvPr>
          <p:cNvSpPr>
            <a:spLocks noGrp="1"/>
          </p:cNvSpPr>
          <p:nvPr>
            <p:ph idx="1"/>
          </p:nvPr>
        </p:nvSpPr>
        <p:spPr>
          <a:xfrm>
            <a:off x="974364" y="322116"/>
            <a:ext cx="10858627" cy="5854845"/>
          </a:xfrm>
          <a:solidFill>
            <a:schemeClr val="accent4">
              <a:lumMod val="20000"/>
              <a:lumOff val="80000"/>
            </a:schemeClr>
          </a:solidFill>
          <a:ln>
            <a:solidFill>
              <a:srgbClr val="00B0F0"/>
            </a:solidFill>
          </a:ln>
        </p:spPr>
        <p:txBody>
          <a:bodyPr>
            <a:normAutofit fontScale="92500" lnSpcReduction="10000"/>
          </a:bodyPr>
          <a:lstStyle/>
          <a:p>
            <a:pPr marL="0" indent="0">
              <a:buNone/>
            </a:pPr>
            <a:r>
              <a:rPr kumimoji="1" lang="ja-JP" altLang="en-US" dirty="0"/>
              <a:t>　　　  </a:t>
            </a:r>
            <a:r>
              <a:rPr kumimoji="1" lang="ja-JP" altLang="en-US" sz="2000" dirty="0"/>
              <a:t>妻 </a:t>
            </a:r>
            <a:r>
              <a:rPr kumimoji="1" lang="ja-JP" altLang="en-US" dirty="0"/>
              <a:t>順子　　　　　　　　　   遺児 </a:t>
            </a:r>
            <a:r>
              <a:rPr lang="ja-JP" altLang="en-US" sz="1800" b="1" dirty="0"/>
              <a:t>世話を任される</a:t>
            </a:r>
            <a:endParaRPr kumimoji="1" lang="en-US" altLang="ja-JP" sz="1800" b="1" dirty="0"/>
          </a:p>
          <a:p>
            <a:pPr marL="0" indent="0">
              <a:buNone/>
            </a:pPr>
            <a:r>
              <a:rPr lang="ja-JP" altLang="en-US" dirty="0"/>
              <a:t>　　　　　　　　　妹　　　　　</a:t>
            </a:r>
            <a:r>
              <a:rPr lang="ja-JP" altLang="en-US" sz="1600" b="1" dirty="0">
                <a:solidFill>
                  <a:srgbClr val="FFC000"/>
                </a:solidFill>
              </a:rPr>
              <a:t>　　　</a:t>
            </a:r>
            <a:endParaRPr lang="en-US" altLang="ja-JP" sz="1600" b="1" dirty="0">
              <a:solidFill>
                <a:srgbClr val="FFC000"/>
              </a:solidFill>
            </a:endParaRPr>
          </a:p>
          <a:p>
            <a:pPr marL="0" indent="0">
              <a:buNone/>
            </a:pPr>
            <a:r>
              <a:rPr kumimoji="1" lang="ja-JP" altLang="en-US" dirty="0"/>
              <a:t>　 　　佐久間象山</a:t>
            </a:r>
            <a:r>
              <a:rPr lang="ja-JP" altLang="en-US" dirty="0"/>
              <a:t>  </a:t>
            </a:r>
            <a:r>
              <a:rPr kumimoji="1" lang="ja-JP" altLang="en-US" dirty="0"/>
              <a:t>　　 　勝海舟   </a:t>
            </a:r>
            <a:r>
              <a:rPr kumimoji="1" lang="ja-JP" altLang="en-US" sz="1700" b="1" dirty="0">
                <a:solidFill>
                  <a:schemeClr val="accent2">
                    <a:lumMod val="75000"/>
                  </a:schemeClr>
                </a:solidFill>
              </a:rPr>
              <a:t>親交関係</a:t>
            </a:r>
            <a:r>
              <a:rPr kumimoji="1" lang="ja-JP" altLang="en-US" dirty="0"/>
              <a:t>                   </a:t>
            </a:r>
            <a:r>
              <a:rPr lang="ja-JP" altLang="en-US" sz="2000" b="0" i="0" u="none" strike="noStrike" baseline="0" dirty="0">
                <a:solidFill>
                  <a:srgbClr val="000000"/>
                </a:solidFill>
                <a:latin typeface="Times New Roman" panose="02020603050405020304" pitchFamily="18" charset="0"/>
                <a:ea typeface="ＪＳ明朝" panose="02020309000101010101" pitchFamily="17" charset="-128"/>
              </a:rPr>
              <a:t>娘　　　津田塾大学創設者</a:t>
            </a:r>
            <a:endParaRPr kumimoji="1" lang="en-US" altLang="ja-JP" sz="2000" dirty="0"/>
          </a:p>
          <a:p>
            <a:pPr marL="0" indent="0">
              <a:buNone/>
            </a:pPr>
            <a:r>
              <a:rPr kumimoji="1" lang="ja-JP" altLang="en-US" sz="1600" b="1" dirty="0"/>
              <a:t>　　　　　　　　　　　　</a:t>
            </a:r>
            <a:r>
              <a:rPr kumimoji="1" lang="ja-JP" altLang="en-US" dirty="0"/>
              <a:t>の</a:t>
            </a:r>
            <a:r>
              <a:rPr kumimoji="1" lang="ja-JP" altLang="en-US" sz="1600" b="1" dirty="0"/>
              <a:t>　　　　　　　　　　　　　　　　 　 　　　旧   友　　　　　 　</a:t>
            </a:r>
            <a:r>
              <a:rPr lang="ja-JP" altLang="en-US" b="0" i="0" u="none" strike="noStrike" baseline="0" dirty="0">
                <a:solidFill>
                  <a:srgbClr val="000000"/>
                </a:solidFill>
                <a:latin typeface="Times New Roman" panose="02020603050405020304" pitchFamily="18" charset="0"/>
                <a:ea typeface="ＪＳ明朝" panose="02020309000101010101" pitchFamily="17" charset="-128"/>
              </a:rPr>
              <a:t>梅子</a:t>
            </a:r>
            <a:r>
              <a:rPr kumimoji="1" lang="ja-JP" altLang="en-US" b="1" dirty="0"/>
              <a:t>　</a:t>
            </a:r>
            <a:endParaRPr kumimoji="1" lang="ja-JP" altLang="en-US" dirty="0"/>
          </a:p>
          <a:p>
            <a:pPr marL="0" indent="0">
              <a:buNone/>
            </a:pPr>
            <a:r>
              <a:rPr lang="ja-JP" altLang="en-US" dirty="0"/>
              <a:t>　　　　　　　　　　　　　　　　　　聖書勉強会     </a:t>
            </a:r>
            <a:r>
              <a:rPr lang="ja-JP" altLang="en-US" sz="1700" dirty="0"/>
              <a:t>女性で</a:t>
            </a:r>
            <a:r>
              <a:rPr lang="en-US" altLang="ja-JP" sz="1700" dirty="0"/>
              <a:t>6</a:t>
            </a:r>
            <a:r>
              <a:rPr lang="ja-JP" altLang="en-US" sz="1700" dirty="0"/>
              <a:t>歳で最初の海外留学</a:t>
            </a:r>
            <a:endParaRPr lang="en-US" altLang="ja-JP" sz="1700" b="1" dirty="0"/>
          </a:p>
          <a:p>
            <a:pPr marL="0" indent="0">
              <a:buNone/>
            </a:pPr>
            <a:r>
              <a:rPr lang="ja-JP" altLang="en-US" dirty="0"/>
              <a:t>                                                                 　　　　新島襄</a:t>
            </a:r>
            <a:endParaRPr lang="en-US" altLang="ja-JP" dirty="0"/>
          </a:p>
          <a:p>
            <a:pPr marL="0" indent="0">
              <a:buNone/>
            </a:pPr>
            <a:r>
              <a:rPr kumimoji="1" lang="ja-JP" altLang="en-US" dirty="0"/>
              <a:t>　　　　　　　塾　　　　　　　　　</a:t>
            </a:r>
            <a:endParaRPr lang="en-US" altLang="ja-JP" dirty="0"/>
          </a:p>
          <a:p>
            <a:pPr marL="0" indent="0">
              <a:buNone/>
            </a:pPr>
            <a:r>
              <a:rPr lang="ja-JP" altLang="en-US" dirty="0"/>
              <a:t>　　　　　　　　　　　　　　　　  </a:t>
            </a:r>
            <a:r>
              <a:rPr lang="ja-JP" altLang="en-US" sz="2400" dirty="0"/>
              <a:t>妹</a:t>
            </a:r>
            <a:r>
              <a:rPr lang="ja-JP" altLang="en-US" dirty="0"/>
              <a:t>　　　  </a:t>
            </a:r>
            <a:r>
              <a:rPr lang="ja-JP" altLang="en-US" sz="2400" dirty="0"/>
              <a:t>妻</a:t>
            </a:r>
            <a:endParaRPr lang="en-US" altLang="ja-JP" sz="2400" dirty="0"/>
          </a:p>
          <a:p>
            <a:pPr marL="0" indent="0">
              <a:buNone/>
            </a:pPr>
            <a:r>
              <a:rPr lang="ja-JP" altLang="en-US" dirty="0"/>
              <a:t>　　　　　　　</a:t>
            </a:r>
            <a:r>
              <a:rPr kumimoji="1" lang="ja-JP" altLang="en-US" dirty="0"/>
              <a:t>生</a:t>
            </a:r>
            <a:r>
              <a:rPr lang="ja-JP" altLang="en-US" dirty="0"/>
              <a:t>　　　　　　　              　八重</a:t>
            </a:r>
            <a:endParaRPr lang="en-US" altLang="ja-JP" dirty="0"/>
          </a:p>
          <a:p>
            <a:pPr marL="0" indent="0">
              <a:buNone/>
            </a:pPr>
            <a:r>
              <a:rPr lang="ja-JP" altLang="en-US" dirty="0"/>
              <a:t>　　　　　　　　　　　　　　　　　</a:t>
            </a:r>
            <a:endParaRPr kumimoji="1" lang="ja-JP" altLang="en-US" sz="1300" dirty="0"/>
          </a:p>
          <a:p>
            <a:pPr marL="0" indent="0">
              <a:buNone/>
            </a:pPr>
            <a:r>
              <a:rPr lang="ja-JP" altLang="en-US" sz="2800" b="0" i="0" u="none" strike="noStrike" baseline="0" dirty="0">
                <a:solidFill>
                  <a:srgbClr val="000000"/>
                </a:solidFill>
                <a:latin typeface="Times New Roman" panose="02020603050405020304" pitchFamily="18" charset="0"/>
                <a:ea typeface="ＪＳ明朝" panose="02020309000101010101" pitchFamily="17" charset="-128"/>
              </a:rPr>
              <a:t>　　 </a:t>
            </a:r>
            <a:r>
              <a:rPr lang="en-US" altLang="ja-JP" sz="1600" b="0" i="0" u="none" strike="noStrike" baseline="0" dirty="0">
                <a:solidFill>
                  <a:srgbClr val="000000"/>
                </a:solidFill>
                <a:latin typeface="Times New Roman" panose="02020603050405020304" pitchFamily="18" charset="0"/>
                <a:ea typeface="ＭＳ 明朝" panose="02020609040205080304" pitchFamily="17" charset="-128"/>
              </a:rPr>
              <a:t>1882</a:t>
            </a:r>
            <a:r>
              <a:rPr lang="ja-JP" altLang="en-US" sz="1600" b="0" i="0" u="none" strike="noStrike" baseline="0" dirty="0">
                <a:solidFill>
                  <a:srgbClr val="000000"/>
                </a:solidFill>
                <a:latin typeface="Times New Roman" panose="02020603050405020304" pitchFamily="18" charset="0"/>
                <a:ea typeface="ＭＳ 明朝" panose="02020609040205080304" pitchFamily="17" charset="-128"/>
              </a:rPr>
              <a:t>年</a:t>
            </a:r>
            <a:r>
              <a:rPr lang="ja-JP" altLang="en-US" sz="1400" b="0" i="0" u="none" strike="noStrike" baseline="0" dirty="0">
                <a:solidFill>
                  <a:srgbClr val="000000"/>
                </a:solidFill>
                <a:latin typeface="Times New Roman" panose="02020603050405020304" pitchFamily="18" charset="0"/>
                <a:ea typeface="ＭＳ 明朝" panose="02020609040205080304" pitchFamily="17" charset="-128"/>
              </a:rPr>
              <a:t>（明治</a:t>
            </a:r>
            <a:r>
              <a:rPr lang="en-US" altLang="ja-JP" sz="1400" b="0" i="0" u="none" strike="noStrike" baseline="0" dirty="0">
                <a:solidFill>
                  <a:srgbClr val="000000"/>
                </a:solidFill>
                <a:latin typeface="Times New Roman" panose="02020603050405020304" pitchFamily="18" charset="0"/>
                <a:ea typeface="ＭＳ 明朝" panose="02020609040205080304" pitchFamily="17" charset="-128"/>
              </a:rPr>
              <a:t>15</a:t>
            </a:r>
            <a:r>
              <a:rPr lang="ja-JP" altLang="en-US" sz="1400" b="0" i="0" u="none" strike="noStrike" baseline="0" dirty="0">
                <a:solidFill>
                  <a:srgbClr val="000000"/>
                </a:solidFill>
                <a:latin typeface="Times New Roman" panose="02020603050405020304" pitchFamily="18" charset="0"/>
                <a:ea typeface="ＭＳ 明朝" panose="02020609040205080304" pitchFamily="17" charset="-128"/>
              </a:rPr>
              <a:t>）海舟を訪問して六然訓を書いてもらった新島 襄は自宅応接間に飾ってある。</a:t>
            </a:r>
            <a:r>
              <a:rPr lang="ja-JP" altLang="en-US" sz="1400" b="0" i="0" u="none" strike="noStrike" baseline="0" dirty="0">
                <a:solidFill>
                  <a:srgbClr val="000000"/>
                </a:solidFill>
                <a:latin typeface="Times New Roman" panose="02020603050405020304" pitchFamily="18" charset="0"/>
                <a:ea typeface="ＪＳ明朝" panose="02020309000101010101" pitchFamily="17" charset="-128"/>
              </a:rPr>
              <a:t>　　　　　　　</a:t>
            </a:r>
            <a:r>
              <a:rPr lang="ja-JP" altLang="en-US" sz="2800" b="0" i="0" u="none" strike="noStrike" baseline="0" dirty="0">
                <a:solidFill>
                  <a:srgbClr val="000000"/>
                </a:solidFill>
                <a:latin typeface="Times New Roman" panose="02020603050405020304" pitchFamily="18" charset="0"/>
                <a:ea typeface="ＪＳ明朝" panose="02020309000101010101" pitchFamily="17" charset="-128"/>
              </a:rPr>
              <a:t>　　　　　　　　</a:t>
            </a:r>
            <a:endParaRPr lang="en-US" altLang="ja-JP" sz="2800" b="0" i="0" u="none" strike="noStrike" baseline="0" dirty="0">
              <a:solidFill>
                <a:srgbClr val="000000"/>
              </a:solidFill>
              <a:latin typeface="Times New Roman" panose="02020603050405020304" pitchFamily="18" charset="0"/>
              <a:ea typeface="ＪＳ明朝" panose="02020309000101010101" pitchFamily="17" charset="-128"/>
            </a:endParaRPr>
          </a:p>
          <a:p>
            <a:pPr marL="0" indent="0">
              <a:buNone/>
            </a:pPr>
            <a:r>
              <a:rPr lang="ja-JP" altLang="en-US" sz="1600" b="0" i="0" u="none" strike="noStrike" baseline="0" dirty="0">
                <a:solidFill>
                  <a:srgbClr val="000000"/>
                </a:solidFill>
                <a:latin typeface="Times New Roman" panose="02020603050405020304" pitchFamily="18" charset="0"/>
                <a:ea typeface="ＪＳ明朝" panose="02020309000101010101" pitchFamily="17" charset="-128"/>
              </a:rPr>
              <a:t>　　　　</a:t>
            </a:r>
            <a:r>
              <a:rPr lang="ja-JP" altLang="en-US" sz="1400" b="0" i="0" u="none" strike="noStrike" baseline="0" dirty="0">
                <a:solidFill>
                  <a:srgbClr val="000000"/>
                </a:solidFill>
                <a:latin typeface="Times New Roman" panose="02020603050405020304" pitchFamily="18" charset="0"/>
                <a:ea typeface="ＪＳ明朝" panose="02020309000101010101" pitchFamily="17" charset="-128"/>
              </a:rPr>
              <a:t>勝海舟は、</a:t>
            </a:r>
            <a:r>
              <a:rPr lang="ja-JP" altLang="en-US" sz="1400" b="0" i="0" u="none" strike="noStrike" baseline="0" dirty="0">
                <a:solidFill>
                  <a:srgbClr val="000000"/>
                </a:solidFill>
                <a:latin typeface="Times New Roman" panose="02020603050405020304" pitchFamily="18" charset="0"/>
                <a:ea typeface="ＭＳ 明朝" panose="02020609040205080304" pitchFamily="17" charset="-128"/>
              </a:rPr>
              <a:t>福沢諭吉の慶応義塾設立の時には寄付を断ったが、</a:t>
            </a:r>
            <a:r>
              <a:rPr lang="ja-JP" altLang="en-US" sz="1400" b="0" i="0" u="none" strike="noStrike" baseline="0" dirty="0">
                <a:solidFill>
                  <a:srgbClr val="000000"/>
                </a:solidFill>
                <a:latin typeface="Times New Roman" panose="02020603050405020304" pitchFamily="18" charset="0"/>
                <a:ea typeface="ＪＳ明朝" panose="02020309000101010101" pitchFamily="17" charset="-128"/>
              </a:rPr>
              <a:t>同志社大学設立にはすすんで寄付を行っている</a:t>
            </a:r>
            <a:r>
              <a:rPr lang="ja-JP" altLang="en-US" sz="1800" b="0" i="0" u="none" strike="noStrike" baseline="0" dirty="0">
                <a:solidFill>
                  <a:srgbClr val="000000"/>
                </a:solidFill>
                <a:latin typeface="Times New Roman" panose="02020603050405020304" pitchFamily="18" charset="0"/>
                <a:ea typeface="ＪＳ明朝" panose="02020309000101010101" pitchFamily="17" charset="-128"/>
              </a:rPr>
              <a:t>。　</a:t>
            </a:r>
            <a:endParaRPr lang="en-US" altLang="ja-JP" sz="1800" b="0" i="0" u="none" strike="noStrike" baseline="0" dirty="0">
              <a:solidFill>
                <a:srgbClr val="000000"/>
              </a:solidFill>
              <a:latin typeface="Times New Roman" panose="02020603050405020304" pitchFamily="18" charset="0"/>
              <a:ea typeface="ＭＳ 明朝" panose="02020609040205080304" pitchFamily="17" charset="-128"/>
            </a:endParaRPr>
          </a:p>
          <a:p>
            <a:pPr marL="0" indent="0">
              <a:buNone/>
            </a:pPr>
            <a:r>
              <a:rPr lang="ja-JP" altLang="en-US" sz="1800" b="0" i="0" u="none" strike="noStrike" baseline="0" dirty="0">
                <a:solidFill>
                  <a:srgbClr val="000000"/>
                </a:solidFill>
                <a:latin typeface="Times New Roman" panose="02020603050405020304" pitchFamily="18" charset="0"/>
                <a:ea typeface="ＪＳ明朝" panose="02020309000101010101" pitchFamily="17" charset="-128"/>
              </a:rPr>
              <a:t>　　  　</a:t>
            </a:r>
            <a:r>
              <a:rPr lang="ja-JP" altLang="en-US" sz="1400" b="0" i="0" u="none" strike="noStrike" baseline="0" dirty="0">
                <a:solidFill>
                  <a:srgbClr val="000000"/>
                </a:solidFill>
                <a:latin typeface="Times New Roman" panose="02020603050405020304" pitchFamily="18" charset="0"/>
                <a:ea typeface="ＪＳ明朝" panose="02020309000101010101" pitchFamily="17" charset="-128"/>
              </a:rPr>
              <a:t>山本覚馬は、若い頃佐久間塾に入り、</a:t>
            </a:r>
            <a:r>
              <a:rPr lang="ja-JP" altLang="en-US" sz="1400" b="0" i="0" u="none" strike="noStrike" baseline="0" dirty="0">
                <a:solidFill>
                  <a:srgbClr val="000000"/>
                </a:solidFill>
                <a:latin typeface="Times New Roman" panose="02020603050405020304" pitchFamily="18" charset="0"/>
                <a:ea typeface="ＭＳ 明朝" panose="02020609040205080304" pitchFamily="17" charset="-128"/>
              </a:rPr>
              <a:t>その思想形成には海舟から大きな影響を受けたという。</a:t>
            </a:r>
            <a:r>
              <a:rPr lang="ja-JP" altLang="en-US" sz="1400" b="0" i="0" u="none" strike="noStrike" baseline="0" dirty="0">
                <a:solidFill>
                  <a:srgbClr val="000000"/>
                </a:solidFill>
                <a:latin typeface="Times New Roman" panose="02020603050405020304" pitchFamily="18" charset="0"/>
                <a:ea typeface="ＪＳ明朝" panose="02020309000101010101" pitchFamily="17" charset="-128"/>
              </a:rPr>
              <a:t>　　　</a:t>
            </a:r>
            <a:endParaRPr lang="en-US" altLang="ja-JP" sz="1400" dirty="0"/>
          </a:p>
        </p:txBody>
      </p:sp>
      <p:sp>
        <p:nvSpPr>
          <p:cNvPr id="5" name="楕円 4">
            <a:extLst>
              <a:ext uri="{FF2B5EF4-FFF2-40B4-BE49-F238E27FC236}">
                <a16:creationId xmlns:a16="http://schemas.microsoft.com/office/drawing/2014/main" id="{53CE95AD-EFD7-BC1B-A220-57C5154516CB}"/>
              </a:ext>
            </a:extLst>
          </p:cNvPr>
          <p:cNvSpPr/>
          <p:nvPr/>
        </p:nvSpPr>
        <p:spPr>
          <a:xfrm>
            <a:off x="1816677" y="901411"/>
            <a:ext cx="2039675" cy="76465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25163DE2-5F0A-92E4-92DC-C00E48693936}"/>
              </a:ext>
            </a:extLst>
          </p:cNvPr>
          <p:cNvSpPr/>
          <p:nvPr/>
        </p:nvSpPr>
        <p:spPr>
          <a:xfrm>
            <a:off x="1816677" y="218209"/>
            <a:ext cx="1735282" cy="46239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060DC1EE-98F5-BBC5-669A-80CC401B9628}"/>
              </a:ext>
            </a:extLst>
          </p:cNvPr>
          <p:cNvSpPr/>
          <p:nvPr/>
        </p:nvSpPr>
        <p:spPr>
          <a:xfrm>
            <a:off x="4519638" y="901411"/>
            <a:ext cx="1712310" cy="834547"/>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 name="直線矢印コネクタ 8">
            <a:extLst>
              <a:ext uri="{FF2B5EF4-FFF2-40B4-BE49-F238E27FC236}">
                <a16:creationId xmlns:a16="http://schemas.microsoft.com/office/drawing/2014/main" id="{FA27BCF7-CE17-AC65-5BF8-199703B9300C}"/>
              </a:ext>
            </a:extLst>
          </p:cNvPr>
          <p:cNvCxnSpPr>
            <a:cxnSpLocks/>
          </p:cNvCxnSpPr>
          <p:nvPr/>
        </p:nvCxnSpPr>
        <p:spPr>
          <a:xfrm flipH="1" flipV="1">
            <a:off x="3326030" y="583110"/>
            <a:ext cx="428058" cy="2195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FEE064E9-610D-33F1-E080-DA0658DDC310}"/>
              </a:ext>
            </a:extLst>
          </p:cNvPr>
          <p:cNvCxnSpPr>
            <a:cxnSpLocks/>
          </p:cNvCxnSpPr>
          <p:nvPr/>
        </p:nvCxnSpPr>
        <p:spPr>
          <a:xfrm flipH="1" flipV="1">
            <a:off x="4153339" y="984184"/>
            <a:ext cx="343413" cy="1767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50460AE-BC7B-0579-CA72-902A0603B4B9}"/>
              </a:ext>
            </a:extLst>
          </p:cNvPr>
          <p:cNvCxnSpPr>
            <a:cxnSpLocks/>
          </p:cNvCxnSpPr>
          <p:nvPr/>
        </p:nvCxnSpPr>
        <p:spPr>
          <a:xfrm flipH="1">
            <a:off x="3856352" y="1283739"/>
            <a:ext cx="20606" cy="3132397"/>
          </a:xfrm>
          <a:prstGeom prst="line">
            <a:avLst/>
          </a:prstGeom>
          <a:ln w="571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 name="直線コネクタ 14">
            <a:extLst>
              <a:ext uri="{FF2B5EF4-FFF2-40B4-BE49-F238E27FC236}">
                <a16:creationId xmlns:a16="http://schemas.microsoft.com/office/drawing/2014/main" id="{33500BF8-91A4-F2C8-F698-EA2964620954}"/>
              </a:ext>
            </a:extLst>
          </p:cNvPr>
          <p:cNvCxnSpPr>
            <a:cxnSpLocks/>
          </p:cNvCxnSpPr>
          <p:nvPr/>
        </p:nvCxnSpPr>
        <p:spPr>
          <a:xfrm>
            <a:off x="3876958" y="1309102"/>
            <a:ext cx="64268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A6E0D67-4E8F-EEE9-7EAA-71EB3C7B3D9D}"/>
              </a:ext>
            </a:extLst>
          </p:cNvPr>
          <p:cNvCxnSpPr>
            <a:cxnSpLocks/>
            <a:endCxn id="20" idx="2"/>
          </p:cNvCxnSpPr>
          <p:nvPr/>
        </p:nvCxnSpPr>
        <p:spPr>
          <a:xfrm>
            <a:off x="3886201" y="3249539"/>
            <a:ext cx="789708" cy="69017"/>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72ECC67-E339-8F39-CDAE-80035EC4D97F}"/>
              </a:ext>
            </a:extLst>
          </p:cNvPr>
          <p:cNvSpPr txBox="1"/>
          <p:nvPr/>
        </p:nvSpPr>
        <p:spPr>
          <a:xfrm>
            <a:off x="4785879" y="3036071"/>
            <a:ext cx="175000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山本覚馬</a:t>
            </a:r>
            <a:r>
              <a:rPr kumimoji="0"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 </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楕円 19">
            <a:extLst>
              <a:ext uri="{FF2B5EF4-FFF2-40B4-BE49-F238E27FC236}">
                <a16:creationId xmlns:a16="http://schemas.microsoft.com/office/drawing/2014/main" id="{2D60ABBA-ECAF-5D68-5899-563AEAA945DE}"/>
              </a:ext>
            </a:extLst>
          </p:cNvPr>
          <p:cNvSpPr/>
          <p:nvPr/>
        </p:nvSpPr>
        <p:spPr>
          <a:xfrm>
            <a:off x="4675909" y="2863879"/>
            <a:ext cx="1750001" cy="90935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C29048AB-9861-F7B7-B749-25DE2EAFE191}"/>
              </a:ext>
            </a:extLst>
          </p:cNvPr>
          <p:cNvSpPr/>
          <p:nvPr/>
        </p:nvSpPr>
        <p:spPr>
          <a:xfrm>
            <a:off x="6970196" y="3673697"/>
            <a:ext cx="1285293" cy="56184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4" name="直線コネクタ 23">
            <a:extLst>
              <a:ext uri="{FF2B5EF4-FFF2-40B4-BE49-F238E27FC236}">
                <a16:creationId xmlns:a16="http://schemas.microsoft.com/office/drawing/2014/main" id="{F2AED249-FE43-2013-D3BA-1BFB2A12E415}"/>
              </a:ext>
            </a:extLst>
          </p:cNvPr>
          <p:cNvCxnSpPr>
            <a:cxnSpLocks/>
            <a:stCxn id="6" idx="6"/>
          </p:cNvCxnSpPr>
          <p:nvPr/>
        </p:nvCxnSpPr>
        <p:spPr>
          <a:xfrm>
            <a:off x="3551959" y="449407"/>
            <a:ext cx="24613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楕円 24">
            <a:extLst>
              <a:ext uri="{FF2B5EF4-FFF2-40B4-BE49-F238E27FC236}">
                <a16:creationId xmlns:a16="http://schemas.microsoft.com/office/drawing/2014/main" id="{64FC0B4A-28FC-E0EE-52BF-9DFDEE8CC889}"/>
              </a:ext>
            </a:extLst>
          </p:cNvPr>
          <p:cNvSpPr/>
          <p:nvPr/>
        </p:nvSpPr>
        <p:spPr>
          <a:xfrm>
            <a:off x="6044661" y="112055"/>
            <a:ext cx="1796323" cy="64774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7" name="直線矢印コネクタ 26">
            <a:extLst>
              <a:ext uri="{FF2B5EF4-FFF2-40B4-BE49-F238E27FC236}">
                <a16:creationId xmlns:a16="http://schemas.microsoft.com/office/drawing/2014/main" id="{4CB90FD5-6379-82DD-8B55-89808997814C}"/>
              </a:ext>
            </a:extLst>
          </p:cNvPr>
          <p:cNvCxnSpPr>
            <a:cxnSpLocks/>
          </p:cNvCxnSpPr>
          <p:nvPr/>
        </p:nvCxnSpPr>
        <p:spPr>
          <a:xfrm flipV="1">
            <a:off x="5970840" y="498529"/>
            <a:ext cx="1403638" cy="238328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C6F84D3D-A69D-5668-5782-5706F88A6B81}"/>
              </a:ext>
            </a:extLst>
          </p:cNvPr>
          <p:cNvSpPr/>
          <p:nvPr/>
        </p:nvSpPr>
        <p:spPr>
          <a:xfrm>
            <a:off x="6725131" y="2247866"/>
            <a:ext cx="1619735" cy="809154"/>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4" name="直線コネクタ 33">
            <a:extLst>
              <a:ext uri="{FF2B5EF4-FFF2-40B4-BE49-F238E27FC236}">
                <a16:creationId xmlns:a16="http://schemas.microsoft.com/office/drawing/2014/main" id="{2AFC3909-E67A-572C-B12E-F314E7F8EEDE}"/>
              </a:ext>
            </a:extLst>
          </p:cNvPr>
          <p:cNvCxnSpPr>
            <a:cxnSpLocks/>
          </p:cNvCxnSpPr>
          <p:nvPr/>
        </p:nvCxnSpPr>
        <p:spPr>
          <a:xfrm>
            <a:off x="7463524" y="3036071"/>
            <a:ext cx="0" cy="66235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1B7C3173-FD18-9F33-3485-5C08A2BA4C06}"/>
              </a:ext>
            </a:extLst>
          </p:cNvPr>
          <p:cNvCxnSpPr>
            <a:cxnSpLocks/>
          </p:cNvCxnSpPr>
          <p:nvPr/>
        </p:nvCxnSpPr>
        <p:spPr>
          <a:xfrm flipV="1">
            <a:off x="2785382" y="605270"/>
            <a:ext cx="0" cy="26340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9E60A639-3425-53F2-6C5B-C1616D96C3E5}"/>
              </a:ext>
            </a:extLst>
          </p:cNvPr>
          <p:cNvSpPr txBox="1"/>
          <p:nvPr/>
        </p:nvSpPr>
        <p:spPr>
          <a:xfrm>
            <a:off x="7088826" y="1106742"/>
            <a:ext cx="140363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津田 仙</a:t>
            </a:r>
            <a:r>
              <a:rPr kumimoji="0"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   　　　　　　　</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45" name="直線コネクタ 44">
            <a:extLst>
              <a:ext uri="{FF2B5EF4-FFF2-40B4-BE49-F238E27FC236}">
                <a16:creationId xmlns:a16="http://schemas.microsoft.com/office/drawing/2014/main" id="{7AF770D1-48F1-D391-906A-08693438BFE2}"/>
              </a:ext>
            </a:extLst>
          </p:cNvPr>
          <p:cNvCxnSpPr>
            <a:cxnSpLocks/>
          </p:cNvCxnSpPr>
          <p:nvPr/>
        </p:nvCxnSpPr>
        <p:spPr>
          <a:xfrm>
            <a:off x="7731330" y="1624427"/>
            <a:ext cx="0" cy="774577"/>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48" name="楕円 47">
            <a:extLst>
              <a:ext uri="{FF2B5EF4-FFF2-40B4-BE49-F238E27FC236}">
                <a16:creationId xmlns:a16="http://schemas.microsoft.com/office/drawing/2014/main" id="{D4F1114D-80D7-CD75-1AB2-1EAAEEE41565}"/>
              </a:ext>
            </a:extLst>
          </p:cNvPr>
          <p:cNvSpPr/>
          <p:nvPr/>
        </p:nvSpPr>
        <p:spPr>
          <a:xfrm>
            <a:off x="6970196" y="1021754"/>
            <a:ext cx="1522268" cy="602673"/>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8FBB2D76-1053-F4A1-1E15-867C2401C424}"/>
              </a:ext>
            </a:extLst>
          </p:cNvPr>
          <p:cNvSpPr/>
          <p:nvPr/>
        </p:nvSpPr>
        <p:spPr>
          <a:xfrm>
            <a:off x="8807654" y="1450867"/>
            <a:ext cx="1166464" cy="6723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1" name="直線コネクタ 50">
            <a:extLst>
              <a:ext uri="{FF2B5EF4-FFF2-40B4-BE49-F238E27FC236}">
                <a16:creationId xmlns:a16="http://schemas.microsoft.com/office/drawing/2014/main" id="{847B6D1A-DA7E-3F24-D0D3-601AC2FB4E69}"/>
              </a:ext>
            </a:extLst>
          </p:cNvPr>
          <p:cNvCxnSpPr>
            <a:cxnSpLocks/>
            <a:endCxn id="49" idx="2"/>
          </p:cNvCxnSpPr>
          <p:nvPr/>
        </p:nvCxnSpPr>
        <p:spPr>
          <a:xfrm>
            <a:off x="8347264" y="1405084"/>
            <a:ext cx="460390" cy="381955"/>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B334888-50DD-B0A4-F30D-B1D48094FD39}"/>
              </a:ext>
            </a:extLst>
          </p:cNvPr>
          <p:cNvCxnSpPr>
            <a:cxnSpLocks/>
          </p:cNvCxnSpPr>
          <p:nvPr/>
        </p:nvCxnSpPr>
        <p:spPr>
          <a:xfrm flipV="1">
            <a:off x="6120682" y="1383235"/>
            <a:ext cx="897082" cy="159813"/>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4D21D452-B200-76C8-AA45-C50E70AAD374}"/>
              </a:ext>
            </a:extLst>
          </p:cNvPr>
          <p:cNvCxnSpPr>
            <a:cxnSpLocks/>
          </p:cNvCxnSpPr>
          <p:nvPr/>
        </p:nvCxnSpPr>
        <p:spPr>
          <a:xfrm flipH="1">
            <a:off x="6416093" y="3054004"/>
            <a:ext cx="958385" cy="25415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4E1E8D1-8D17-02DF-B113-FACDD1AE4D36}"/>
              </a:ext>
            </a:extLst>
          </p:cNvPr>
          <p:cNvCxnSpPr>
            <a:cxnSpLocks/>
          </p:cNvCxnSpPr>
          <p:nvPr/>
        </p:nvCxnSpPr>
        <p:spPr>
          <a:xfrm>
            <a:off x="5363033" y="1744843"/>
            <a:ext cx="0" cy="1136969"/>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057BF19-FEAF-CD32-C452-5A579314CD6F}"/>
              </a:ext>
            </a:extLst>
          </p:cNvPr>
          <p:cNvCxnSpPr>
            <a:cxnSpLocks/>
          </p:cNvCxnSpPr>
          <p:nvPr/>
        </p:nvCxnSpPr>
        <p:spPr>
          <a:xfrm flipH="1" flipV="1">
            <a:off x="6415260" y="3324495"/>
            <a:ext cx="990156" cy="37393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CF27478-B5B0-4904-78CF-FBCA23D932B5}"/>
              </a:ext>
            </a:extLst>
          </p:cNvPr>
          <p:cNvCxnSpPr>
            <a:cxnSpLocks/>
            <a:stCxn id="28" idx="7"/>
          </p:cNvCxnSpPr>
          <p:nvPr/>
        </p:nvCxnSpPr>
        <p:spPr>
          <a:xfrm flipV="1">
            <a:off x="8107661" y="1932800"/>
            <a:ext cx="752086" cy="43356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AD3D89E-0969-E1C0-FAEA-B6018D15F0CE}"/>
              </a:ext>
            </a:extLst>
          </p:cNvPr>
          <p:cNvCxnSpPr>
            <a:cxnSpLocks/>
          </p:cNvCxnSpPr>
          <p:nvPr/>
        </p:nvCxnSpPr>
        <p:spPr>
          <a:xfrm>
            <a:off x="5814066" y="1657048"/>
            <a:ext cx="1179224" cy="790432"/>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1" name="ハート 10">
            <a:extLst>
              <a:ext uri="{FF2B5EF4-FFF2-40B4-BE49-F238E27FC236}">
                <a16:creationId xmlns:a16="http://schemas.microsoft.com/office/drawing/2014/main" id="{5CA33894-6FBD-7FF3-8BD9-102D2CCEF65F}"/>
              </a:ext>
            </a:extLst>
          </p:cNvPr>
          <p:cNvSpPr/>
          <p:nvPr/>
        </p:nvSpPr>
        <p:spPr>
          <a:xfrm>
            <a:off x="1042602" y="4857542"/>
            <a:ext cx="405245" cy="221994"/>
          </a:xfrm>
          <a:prstGeom prst="hear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ハート 11">
            <a:extLst>
              <a:ext uri="{FF2B5EF4-FFF2-40B4-BE49-F238E27FC236}">
                <a16:creationId xmlns:a16="http://schemas.microsoft.com/office/drawing/2014/main" id="{842E416E-EBEE-7E8F-224E-FE45968A8316}"/>
              </a:ext>
            </a:extLst>
          </p:cNvPr>
          <p:cNvSpPr/>
          <p:nvPr/>
        </p:nvSpPr>
        <p:spPr>
          <a:xfrm>
            <a:off x="1042601" y="5563552"/>
            <a:ext cx="405245" cy="221994"/>
          </a:xfrm>
          <a:prstGeom prst="hear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ハート 46">
            <a:extLst>
              <a:ext uri="{FF2B5EF4-FFF2-40B4-BE49-F238E27FC236}">
                <a16:creationId xmlns:a16="http://schemas.microsoft.com/office/drawing/2014/main" id="{59E16E04-9BEF-516B-F81C-C1A32F7C609B}"/>
              </a:ext>
            </a:extLst>
          </p:cNvPr>
          <p:cNvSpPr/>
          <p:nvPr/>
        </p:nvSpPr>
        <p:spPr>
          <a:xfrm>
            <a:off x="1042602" y="5210547"/>
            <a:ext cx="405245" cy="221994"/>
          </a:xfrm>
          <a:prstGeom prst="hear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E71E15E5-DA15-210C-581D-949F16D47160}"/>
              </a:ext>
            </a:extLst>
          </p:cNvPr>
          <p:cNvSpPr/>
          <p:nvPr/>
        </p:nvSpPr>
        <p:spPr>
          <a:xfrm>
            <a:off x="6905033" y="1805006"/>
            <a:ext cx="1513256" cy="40708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テキスト ボックス 60">
            <a:extLst>
              <a:ext uri="{FF2B5EF4-FFF2-40B4-BE49-F238E27FC236}">
                <a16:creationId xmlns:a16="http://schemas.microsoft.com/office/drawing/2014/main" id="{944EF2E9-DC48-BE2E-4F56-4AB4290C652B}"/>
              </a:ext>
            </a:extLst>
          </p:cNvPr>
          <p:cNvSpPr txBox="1"/>
          <p:nvPr/>
        </p:nvSpPr>
        <p:spPr>
          <a:xfrm>
            <a:off x="7917588" y="151705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98C69398-0E91-DCF4-C648-AF849F4C8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1059" y="2561581"/>
            <a:ext cx="1706880" cy="2493264"/>
          </a:xfrm>
          <a:prstGeom prst="rect">
            <a:avLst/>
          </a:prstGeom>
        </p:spPr>
      </p:pic>
      <p:pic>
        <p:nvPicPr>
          <p:cNvPr id="18" name="図 17">
            <a:extLst>
              <a:ext uri="{FF2B5EF4-FFF2-40B4-BE49-F238E27FC236}">
                <a16:creationId xmlns:a16="http://schemas.microsoft.com/office/drawing/2014/main" id="{4AC2DCD6-62C4-7D3E-A117-D07EC4CAD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966" y="78995"/>
            <a:ext cx="2704362" cy="1227816"/>
          </a:xfrm>
          <a:prstGeom prst="rect">
            <a:avLst/>
          </a:prstGeom>
        </p:spPr>
      </p:pic>
    </p:spTree>
    <p:extLst>
      <p:ext uri="{BB962C8B-B14F-4D97-AF65-F5344CB8AC3E}">
        <p14:creationId xmlns:p14="http://schemas.microsoft.com/office/powerpoint/2010/main" val="304261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53FF81F-626C-7FF5-216F-5F056D90C4B2}"/>
              </a:ext>
            </a:extLst>
          </p:cNvPr>
          <p:cNvSpPr txBox="1"/>
          <p:nvPr/>
        </p:nvSpPr>
        <p:spPr>
          <a:xfrm>
            <a:off x="0" y="0"/>
            <a:ext cx="12192000" cy="1938992"/>
          </a:xfrm>
          <a:prstGeom prst="rect">
            <a:avLst/>
          </a:prstGeom>
          <a:solidFill>
            <a:srgbClr val="F0FCD4"/>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山本は京都をその学校の候補地にすすめ、自分名義の御所の北側の相国寺門前町の土地、当時は一面の桑畑を学校建設用地として手放すと話し、新島もこれに同意した。</a:t>
            </a:r>
            <a:endParaRPr kumimoji="0"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4" name="テキスト ボックス 3">
            <a:extLst>
              <a:ext uri="{FF2B5EF4-FFF2-40B4-BE49-F238E27FC236}">
                <a16:creationId xmlns:a16="http://schemas.microsoft.com/office/drawing/2014/main" id="{1E65725D-A94F-9AE0-CEE8-D90BE260C80D}"/>
              </a:ext>
            </a:extLst>
          </p:cNvPr>
          <p:cNvSpPr txBox="1"/>
          <p:nvPr/>
        </p:nvSpPr>
        <p:spPr>
          <a:xfrm>
            <a:off x="0" y="1954443"/>
            <a:ext cx="12191999" cy="5016758"/>
          </a:xfrm>
          <a:prstGeom prst="rect">
            <a:avLst/>
          </a:prstGeom>
          <a:solidFill>
            <a:srgbClr val="F8FFCD"/>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新島は覚馬とゴードンの三人で</a:t>
            </a:r>
            <a:r>
              <a:rPr kumimoji="0" lang="ja-JP" altLang="en-US" sz="4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HGP教科書体" panose="02020600000000000000" pitchFamily="18" charset="-128"/>
                <a:cs typeface="+mn-cs"/>
              </a:rPr>
              <a:t>同志社を結社</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し、</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8</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23</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日に</a:t>
            </a:r>
            <a:r>
              <a:rPr kumimoji="0" lang="en-US" altLang="ja-JP" sz="4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HGP教科書体" panose="02020600000000000000" pitchFamily="18" charset="-128"/>
                <a:cs typeface="+mn-cs"/>
              </a:rPr>
              <a:t>『</a:t>
            </a:r>
            <a:r>
              <a:rPr kumimoji="0" lang="ja-JP" altLang="en-US" sz="4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HGP教科書体" panose="02020600000000000000" pitchFamily="18" charset="-128"/>
                <a:cs typeface="+mn-cs"/>
              </a:rPr>
              <a:t>私塾開業願い</a:t>
            </a:r>
            <a:r>
              <a:rPr kumimoji="0" lang="en-US" altLang="ja-JP" sz="4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HGP教科書体" panose="02020600000000000000" pitchFamily="18" charset="-128"/>
                <a:cs typeface="+mn-cs"/>
              </a:rPr>
              <a:t>』</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京都府に提出。しかし、宣教師を教師として雇うことは文部省通達に違反する、また、仏教徒の反対運動の高まり等から許可が下りなかった。新島は折衝相手の文部省に三日間交渉し、事実上の最高責任者、田中不二麿の「許可不苦（許可しても苦しうない）」を得た。こうして、キリスト教主義</a:t>
            </a:r>
            <a:r>
              <a:rPr kumimoji="0" lang="ja-JP" altLang="en-US" sz="4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HGP教科書体" panose="02020600000000000000" pitchFamily="18" charset="-128"/>
                <a:cs typeface="+mn-cs"/>
              </a:rPr>
              <a:t>官許同志社英学校は京都の地に誕生</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した（</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1875</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年</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9</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4</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日認可）。</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2" name="正方形/長方形 1">
            <a:extLst>
              <a:ext uri="{FF2B5EF4-FFF2-40B4-BE49-F238E27FC236}">
                <a16:creationId xmlns:a16="http://schemas.microsoft.com/office/drawing/2014/main" id="{31D492AA-7158-0B91-3523-C932E52EBD9F}"/>
              </a:ext>
            </a:extLst>
          </p:cNvPr>
          <p:cNvSpPr/>
          <p:nvPr/>
        </p:nvSpPr>
        <p:spPr>
          <a:xfrm flipV="1">
            <a:off x="192067" y="1233125"/>
            <a:ext cx="7373654" cy="15726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9A71BA8-EF41-57FA-91F0-4BF8364FAC44}"/>
              </a:ext>
            </a:extLst>
          </p:cNvPr>
          <p:cNvSpPr/>
          <p:nvPr/>
        </p:nvSpPr>
        <p:spPr>
          <a:xfrm flipV="1">
            <a:off x="482254" y="1824869"/>
            <a:ext cx="5442557" cy="157264"/>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3D032C8-A515-4441-A787-7F8246B4B3CA}"/>
              </a:ext>
            </a:extLst>
          </p:cNvPr>
          <p:cNvSpPr/>
          <p:nvPr/>
        </p:nvSpPr>
        <p:spPr>
          <a:xfrm>
            <a:off x="87682" y="2053115"/>
            <a:ext cx="4371584" cy="570398"/>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84AD7851-9841-912A-915B-BA8E467873B5}"/>
              </a:ext>
            </a:extLst>
          </p:cNvPr>
          <p:cNvSpPr/>
          <p:nvPr/>
        </p:nvSpPr>
        <p:spPr>
          <a:xfrm>
            <a:off x="192067" y="6262533"/>
            <a:ext cx="11018728" cy="45719"/>
          </a:xfrm>
          <a:prstGeom prst="rect">
            <a:avLst/>
          </a:prstGeom>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2F4891C-FE76-2A1A-0BCF-D6B0BD49821A}"/>
              </a:ext>
            </a:extLst>
          </p:cNvPr>
          <p:cNvSpPr/>
          <p:nvPr/>
        </p:nvSpPr>
        <p:spPr>
          <a:xfrm>
            <a:off x="89771" y="3242606"/>
            <a:ext cx="6824596" cy="45719"/>
          </a:xfrm>
          <a:prstGeom prst="rect">
            <a:avLst/>
          </a:prstGeom>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B6FEBCF-0693-F12C-9C8F-56F38CE7F999}"/>
              </a:ext>
            </a:extLst>
          </p:cNvPr>
          <p:cNvSpPr/>
          <p:nvPr/>
        </p:nvSpPr>
        <p:spPr>
          <a:xfrm flipV="1">
            <a:off x="6192034" y="2664601"/>
            <a:ext cx="3102278" cy="45719"/>
          </a:xfrm>
          <a:prstGeom prst="rect">
            <a:avLst/>
          </a:prstGeom>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C67DD41-172F-4231-4E71-2E1F9477F275}"/>
              </a:ext>
            </a:extLst>
          </p:cNvPr>
          <p:cNvSpPr/>
          <p:nvPr/>
        </p:nvSpPr>
        <p:spPr>
          <a:xfrm>
            <a:off x="292275" y="6901336"/>
            <a:ext cx="4417511" cy="77100"/>
          </a:xfrm>
          <a:prstGeom prst="rect">
            <a:avLst/>
          </a:prstGeom>
          <a:ln w="7620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470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7082852-DA9E-4750-8ADE-FDADF09EAB64}"/>
              </a:ext>
            </a:extLst>
          </p:cNvPr>
          <p:cNvSpPr txBox="1"/>
          <p:nvPr/>
        </p:nvSpPr>
        <p:spPr>
          <a:xfrm>
            <a:off x="0" y="0"/>
            <a:ext cx="12192000" cy="1938992"/>
          </a:xfrm>
          <a:prstGeom prst="rect">
            <a:avLst/>
          </a:prstGeom>
          <a:solidFill>
            <a:srgbClr val="FAFDE7"/>
          </a:solidFill>
        </p:spPr>
        <p:txBody>
          <a:bodyPr wrap="square">
            <a:spAutoFit/>
          </a:bodyPr>
          <a:lstStyle/>
          <a:p>
            <a:pPr algn="just"/>
            <a:r>
              <a:rPr lang="ja-JP" altLang="en-US" sz="1800" b="0" i="0" u="none" strike="noStrike" baseline="0" dirty="0">
                <a:solidFill>
                  <a:srgbClr val="000000"/>
                </a:solidFill>
                <a:latin typeface="Times New Roman" panose="02020603050405020304" pitchFamily="18" charset="0"/>
                <a:ea typeface="HGP教科書体" panose="02020600000000000000" pitchFamily="18" charset="-128"/>
              </a:rPr>
              <a:t>　</a:t>
            </a:r>
            <a:r>
              <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rPr>
              <a:t>1975</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年</a:t>
            </a:r>
            <a:r>
              <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rPr>
              <a:t>11</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月</a:t>
            </a:r>
            <a:r>
              <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rPr>
              <a:t>29</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日、仮校舎（現在の新島</a:t>
            </a:r>
            <a:r>
              <a:rPr lang="ja-JP" altLang="en-US" sz="4000" i="0" u="none" strike="noStrike" baseline="0" dirty="0">
                <a:latin typeface="Times New Roman" panose="02020603050405020304" pitchFamily="18" charset="0"/>
                <a:ea typeface="HGP教科書体" panose="02020600000000000000" pitchFamily="18" charset="-128"/>
              </a:rPr>
              <a:t>会館</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）でアメリカン・ボード、山本覚馬らの協力を得て、開校式を開いた（教員は新島とディヴィスの二人、生徒八名）。</a:t>
            </a:r>
            <a:endParaRPr lang="ja-JP" altLang="en-US" sz="4000" dirty="0"/>
          </a:p>
        </p:txBody>
      </p:sp>
      <p:sp>
        <p:nvSpPr>
          <p:cNvPr id="3" name="テキスト ボックス 2">
            <a:extLst>
              <a:ext uri="{FF2B5EF4-FFF2-40B4-BE49-F238E27FC236}">
                <a16:creationId xmlns:a16="http://schemas.microsoft.com/office/drawing/2014/main" id="{B48D1868-4D86-F23C-CB52-DCB13681397A}"/>
              </a:ext>
            </a:extLst>
          </p:cNvPr>
          <p:cNvSpPr txBox="1"/>
          <p:nvPr/>
        </p:nvSpPr>
        <p:spPr>
          <a:xfrm>
            <a:off x="0" y="2158010"/>
            <a:ext cx="12191999" cy="1938992"/>
          </a:xfrm>
          <a:prstGeom prst="rect">
            <a:avLst/>
          </a:prstGeom>
          <a:solidFill>
            <a:srgbClr val="F0FECE"/>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新島</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33</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山本</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八重</a:t>
            </a:r>
            <a:r>
              <a:rPr kumimoji="0" lang="ja-JP" altLang="en-US" sz="4000" b="1" i="0" u="none" strike="noStrike" kern="1200" cap="none" spc="0" normalizeH="0" baseline="30000" noProof="0" dirty="0">
                <a:ln>
                  <a:noFill/>
                </a:ln>
                <a:solidFill>
                  <a:srgbClr val="000000"/>
                </a:solidFill>
                <a:effectLst/>
                <a:uLnTx/>
                <a:uFillTx/>
                <a:latin typeface="HGP教科書体" panose="02020600000000000000" pitchFamily="18" charset="-128"/>
                <a:ea typeface="ＭＳ 明朝" panose="02020609040205080304" pitchFamily="17" charset="-128"/>
                <a:cs typeface="+mn-cs"/>
              </a:rPr>
              <a:t> </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31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歳）と</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3</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日に結婚式をあげた。</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9</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12</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日校舎</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二棟が完成。この</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前後に熊本洋学校に学んだ生徒がジョーンズの斡旋で同志社に相次いで入校。</a:t>
            </a:r>
            <a:endParaRPr lang="ja-JP" altLang="en-US" dirty="0"/>
          </a:p>
        </p:txBody>
      </p:sp>
      <p:sp>
        <p:nvSpPr>
          <p:cNvPr id="6" name="テキスト ボックス 5">
            <a:extLst>
              <a:ext uri="{FF2B5EF4-FFF2-40B4-BE49-F238E27FC236}">
                <a16:creationId xmlns:a16="http://schemas.microsoft.com/office/drawing/2014/main" id="{5DE8A2E3-C260-2734-351A-3BD501C250C3}"/>
              </a:ext>
            </a:extLst>
          </p:cNvPr>
          <p:cNvSpPr txBox="1"/>
          <p:nvPr/>
        </p:nvSpPr>
        <p:spPr>
          <a:xfrm>
            <a:off x="2" y="4316021"/>
            <a:ext cx="12191998" cy="2554545"/>
          </a:xfrm>
          <a:prstGeom prst="rect">
            <a:avLst/>
          </a:prstGeom>
          <a:solidFill>
            <a:srgbClr val="FFFECE"/>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新島校長は優秀で独立心の強い芯のある元気者（肥後もっこす）を、変わり者、奇人、変人と型にはめて指導することなく、将来</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天下の人物</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に育って欲しいと訴え、彼らを抑圧することはなかった（倜儻不羈・</a:t>
            </a:r>
            <a:r>
              <a:rPr kumimoji="0" lang="ja-JP"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てきとうふき</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2" name="楕円 1">
            <a:extLst>
              <a:ext uri="{FF2B5EF4-FFF2-40B4-BE49-F238E27FC236}">
                <a16:creationId xmlns:a16="http://schemas.microsoft.com/office/drawing/2014/main" id="{92E3F667-1FAC-5B50-1F13-43DB65D343FE}"/>
              </a:ext>
            </a:extLst>
          </p:cNvPr>
          <p:cNvSpPr/>
          <p:nvPr/>
        </p:nvSpPr>
        <p:spPr>
          <a:xfrm>
            <a:off x="5386190" y="1229634"/>
            <a:ext cx="2855935" cy="709357"/>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76200">
                <a:solidFill>
                  <a:srgbClr val="00B0F0"/>
                </a:solidFill>
              </a:ln>
            </a:endParaRPr>
          </a:p>
        </p:txBody>
      </p:sp>
      <p:sp>
        <p:nvSpPr>
          <p:cNvPr id="4" name="思考の吹き出し: 雲形 3">
            <a:extLst>
              <a:ext uri="{FF2B5EF4-FFF2-40B4-BE49-F238E27FC236}">
                <a16:creationId xmlns:a16="http://schemas.microsoft.com/office/drawing/2014/main" id="{95A1A4A6-3628-8FCF-3258-9F35699D1998}"/>
              </a:ext>
            </a:extLst>
          </p:cNvPr>
          <p:cNvSpPr/>
          <p:nvPr/>
        </p:nvSpPr>
        <p:spPr>
          <a:xfrm>
            <a:off x="7730646" y="64711"/>
            <a:ext cx="4146115" cy="1626303"/>
          </a:xfrm>
          <a:prstGeom prst="cloudCallout">
            <a:avLst>
              <a:gd name="adj1" fmla="val -46513"/>
              <a:gd name="adj2" fmla="val 38954"/>
            </a:avLst>
          </a:prstGeom>
          <a:solidFill>
            <a:srgbClr val="FFFF00"/>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DBF5555-417E-58A6-1E0B-DD2D028C478B}"/>
              </a:ext>
            </a:extLst>
          </p:cNvPr>
          <p:cNvSpPr txBox="1"/>
          <p:nvPr/>
        </p:nvSpPr>
        <p:spPr>
          <a:xfrm>
            <a:off x="8259871" y="277697"/>
            <a:ext cx="3832965" cy="1200329"/>
          </a:xfrm>
          <a:prstGeom prst="rect">
            <a:avLst/>
          </a:prstGeom>
          <a:noFill/>
        </p:spPr>
        <p:txBody>
          <a:bodyPr wrap="square" rtlCol="0">
            <a:spAutoFit/>
          </a:bodyPr>
          <a:lstStyle/>
          <a:p>
            <a:r>
              <a:rPr kumimoji="1" lang="ja-JP" altLang="en-US" sz="2400" b="1" dirty="0"/>
              <a:t>元良勇次郎（心理学）、中島力造（倫理学）、</a:t>
            </a:r>
            <a:endParaRPr kumimoji="1" lang="en-US" altLang="ja-JP" sz="2400" b="1" dirty="0"/>
          </a:p>
          <a:p>
            <a:r>
              <a:rPr kumimoji="1" lang="ja-JP" altLang="en-US" sz="2400" b="1" dirty="0"/>
              <a:t>上野栄三郞（実業家）</a:t>
            </a:r>
          </a:p>
        </p:txBody>
      </p:sp>
      <p:sp>
        <p:nvSpPr>
          <p:cNvPr id="8" name="正方形/長方形 7">
            <a:extLst>
              <a:ext uri="{FF2B5EF4-FFF2-40B4-BE49-F238E27FC236}">
                <a16:creationId xmlns:a16="http://schemas.microsoft.com/office/drawing/2014/main" id="{EEC1C075-7FD2-3CB5-0D44-7ACB8F42D1D5}"/>
              </a:ext>
            </a:extLst>
          </p:cNvPr>
          <p:cNvSpPr/>
          <p:nvPr/>
        </p:nvSpPr>
        <p:spPr>
          <a:xfrm>
            <a:off x="553234" y="2779143"/>
            <a:ext cx="9317276" cy="76794"/>
          </a:xfrm>
          <a:prstGeom prst="rect">
            <a:avLst/>
          </a:prstGeom>
          <a:solidFill>
            <a:srgbClr val="FF0000"/>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AD753E5-E90F-CC43-FAA2-9413F40FF2C0}"/>
              </a:ext>
            </a:extLst>
          </p:cNvPr>
          <p:cNvSpPr/>
          <p:nvPr/>
        </p:nvSpPr>
        <p:spPr>
          <a:xfrm flipV="1">
            <a:off x="2693096" y="4897676"/>
            <a:ext cx="8166970" cy="203437"/>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角を丸めた四角形 9">
            <a:extLst>
              <a:ext uri="{FF2B5EF4-FFF2-40B4-BE49-F238E27FC236}">
                <a16:creationId xmlns:a16="http://schemas.microsoft.com/office/drawing/2014/main" id="{118F56A0-F0F5-6C6A-5126-CA6E38E74ADB}"/>
              </a:ext>
            </a:extLst>
          </p:cNvPr>
          <p:cNvSpPr/>
          <p:nvPr/>
        </p:nvSpPr>
        <p:spPr>
          <a:xfrm>
            <a:off x="4960307" y="3459109"/>
            <a:ext cx="3419606" cy="838950"/>
          </a:xfrm>
          <a:prstGeom prst="wedgeRoundRectCallout">
            <a:avLst>
              <a:gd name="adj1" fmla="val -8013"/>
              <a:gd name="adj2" fmla="val 65486"/>
              <a:gd name="adj3" fmla="val 16667"/>
            </a:avLst>
          </a:prstGeom>
          <a:solidFill>
            <a:srgbClr val="FFFF00"/>
          </a:solid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ln>
                  <a:solidFill>
                    <a:schemeClr val="accent2">
                      <a:lumMod val="75000"/>
                    </a:schemeClr>
                  </a:solidFill>
                </a:ln>
              </a:rPr>
              <a:t>熊本バンド</a:t>
            </a:r>
          </a:p>
        </p:txBody>
      </p:sp>
      <p:sp>
        <p:nvSpPr>
          <p:cNvPr id="13" name="吹き出し: 角を丸めた四角形 12">
            <a:extLst>
              <a:ext uri="{FF2B5EF4-FFF2-40B4-BE49-F238E27FC236}">
                <a16:creationId xmlns:a16="http://schemas.microsoft.com/office/drawing/2014/main" id="{5996E099-B63C-3A8D-1601-F5C5E5C7F6A6}"/>
              </a:ext>
            </a:extLst>
          </p:cNvPr>
          <p:cNvSpPr/>
          <p:nvPr/>
        </p:nvSpPr>
        <p:spPr>
          <a:xfrm>
            <a:off x="1189909" y="597797"/>
            <a:ext cx="3404075" cy="1938992"/>
          </a:xfrm>
          <a:prstGeom prst="wedgeRoundRectCallout">
            <a:avLst>
              <a:gd name="adj1" fmla="val -13106"/>
              <a:gd name="adj2" fmla="val 69606"/>
              <a:gd name="adj3" fmla="val 16667"/>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DBB15016-24B9-DCCE-98B3-3A92B1162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909" y="738734"/>
            <a:ext cx="3386328" cy="1612392"/>
          </a:xfrm>
          <a:prstGeom prst="rect">
            <a:avLst/>
          </a:prstGeom>
        </p:spPr>
      </p:pic>
      <p:sp>
        <p:nvSpPr>
          <p:cNvPr id="11" name="正方形/長方形 10">
            <a:extLst>
              <a:ext uri="{FF2B5EF4-FFF2-40B4-BE49-F238E27FC236}">
                <a16:creationId xmlns:a16="http://schemas.microsoft.com/office/drawing/2014/main" id="{89F656F9-20DE-0003-5BC9-CADDD8EB1009}"/>
              </a:ext>
            </a:extLst>
          </p:cNvPr>
          <p:cNvSpPr/>
          <p:nvPr/>
        </p:nvSpPr>
        <p:spPr>
          <a:xfrm>
            <a:off x="3880624" y="6133171"/>
            <a:ext cx="2215376" cy="724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C4CD8E6-94CC-B5C7-1D5B-37B599735554}"/>
              </a:ext>
            </a:extLst>
          </p:cNvPr>
          <p:cNvSpPr txBox="1"/>
          <p:nvPr/>
        </p:nvSpPr>
        <p:spPr>
          <a:xfrm>
            <a:off x="3981136" y="6203197"/>
            <a:ext cx="1929010" cy="584775"/>
          </a:xfrm>
          <a:prstGeom prst="rect">
            <a:avLst/>
          </a:prstGeom>
          <a:solidFill>
            <a:schemeClr val="bg1"/>
          </a:solidFill>
        </p:spPr>
        <p:txBody>
          <a:bodyPr wrap="square" rtlCol="0">
            <a:spAutoFit/>
          </a:bodyPr>
          <a:lstStyle/>
          <a:p>
            <a:r>
              <a:rPr kumimoji="1" lang="ja-JP" altLang="en-US" sz="3200" b="1" dirty="0"/>
              <a:t>倜儻不羈</a:t>
            </a:r>
          </a:p>
        </p:txBody>
      </p:sp>
    </p:spTree>
    <p:extLst>
      <p:ext uri="{BB962C8B-B14F-4D97-AF65-F5344CB8AC3E}">
        <p14:creationId xmlns:p14="http://schemas.microsoft.com/office/powerpoint/2010/main" val="168044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animBg="1"/>
      <p:bldP spid="9" grpId="0" animBg="1"/>
      <p:bldP spid="10" grpId="0" animBg="1"/>
      <p:bldP spid="13"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2938143-59DE-BE2C-5F33-8BDC0D18B330}"/>
              </a:ext>
            </a:extLst>
          </p:cNvPr>
          <p:cNvSpPr txBox="1"/>
          <p:nvPr/>
        </p:nvSpPr>
        <p:spPr>
          <a:xfrm>
            <a:off x="209721" y="218303"/>
            <a:ext cx="11850474" cy="6863417"/>
          </a:xfrm>
          <a:prstGeom prst="rect">
            <a:avLst/>
          </a:prstGeom>
          <a:solidFill>
            <a:srgbClr val="F0FECE"/>
          </a:solidFill>
        </p:spPr>
        <p:txBody>
          <a:bodyPr wrap="square">
            <a:spAutoFit/>
          </a:bodyPr>
          <a:lstStyle/>
          <a:p>
            <a:pPr algn="just"/>
            <a:r>
              <a:rPr lang="ja-JP" altLang="en-US" sz="1800" b="0" i="0" u="none" strike="noStrike" baseline="0" dirty="0">
                <a:solidFill>
                  <a:srgbClr val="000000"/>
                </a:solidFill>
                <a:latin typeface="Times New Roman" panose="02020603050405020304" pitchFamily="18" charset="0"/>
                <a:ea typeface="HGP教科書体" panose="02020600000000000000" pitchFamily="18" charset="-128"/>
              </a:rPr>
              <a:t>　　</a:t>
            </a:r>
            <a:r>
              <a:rPr lang="en-US" altLang="ja-JP"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1879</a:t>
            </a:r>
            <a:r>
              <a:rPr lang="ja-JP" altLang="en-US"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年、</a:t>
            </a:r>
            <a:r>
              <a:rPr lang="en-US" altLang="ja-JP"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36</a:t>
            </a:r>
            <a:r>
              <a:rPr lang="ja-JP" altLang="en-US"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歳の</a:t>
            </a:r>
            <a:r>
              <a:rPr lang="en-US" altLang="ja-JP" sz="4000" b="1" u="none" strike="noStrike" baseline="0" dirty="0">
                <a:solidFill>
                  <a:schemeClr val="accent2">
                    <a:lumMod val="75000"/>
                  </a:schemeClr>
                </a:solidFill>
                <a:latin typeface="Times New Roman" panose="02020603050405020304" pitchFamily="18" charset="0"/>
                <a:ea typeface="HGP教科書体" panose="02020600000000000000" pitchFamily="18" charset="-128"/>
              </a:rPr>
              <a:t>2</a:t>
            </a:r>
            <a:r>
              <a:rPr lang="ja-JP" altLang="en-US" sz="4000" b="1" u="none" strike="noStrike" baseline="0" dirty="0">
                <a:solidFill>
                  <a:schemeClr val="accent2">
                    <a:lumMod val="75000"/>
                  </a:schemeClr>
                </a:solidFill>
                <a:latin typeface="Times New Roman" panose="02020603050405020304" pitchFamily="18" charset="0"/>
                <a:ea typeface="HGP教科書体" panose="02020600000000000000" pitchFamily="18" charset="-128"/>
              </a:rPr>
              <a:t>月</a:t>
            </a:r>
            <a:r>
              <a:rPr lang="ja-JP" altLang="en-US"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、同志社大学設置の協力を得るべく上京した新島は、旧友津田仙を介して二人で勝海舟を訪れている。</a:t>
            </a:r>
            <a:endParaRPr lang="en-US" altLang="ja-JP"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endParaRPr>
          </a:p>
          <a:p>
            <a:pPr algn="just"/>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　</a:t>
            </a:r>
            <a:r>
              <a:rPr lang="ja-JP" altLang="en-US" sz="4000" b="1" i="0" u="none" strike="noStrike" baseline="0" dirty="0">
                <a:solidFill>
                  <a:srgbClr val="000000"/>
                </a:solidFill>
                <a:latin typeface="Times New Roman" panose="02020603050405020304" pitchFamily="18" charset="0"/>
                <a:ea typeface="HGP教科書体" panose="02020600000000000000" pitchFamily="18" charset="-128"/>
              </a:rPr>
              <a:t>海舟が</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「大学を作ることは大変な事業であるが、何年くらいかかれば完成するつもりか」との</a:t>
            </a:r>
            <a:r>
              <a:rPr lang="ja-JP" altLang="en-US" sz="4000" b="1" i="0" u="none" strike="noStrike" baseline="0" dirty="0">
                <a:solidFill>
                  <a:srgbClr val="000000"/>
                </a:solidFill>
                <a:latin typeface="Times New Roman" panose="02020603050405020304" pitchFamily="18" charset="0"/>
                <a:ea typeface="HGP教科書体" panose="02020600000000000000" pitchFamily="18" charset="-128"/>
              </a:rPr>
              <a:t>問い</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に、</a:t>
            </a:r>
            <a:endPar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endParaRPr>
          </a:p>
          <a:p>
            <a:pPr algn="just"/>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「わが国には宗教を土台とする大学を設立する必要があり、そのためには</a:t>
            </a:r>
            <a:r>
              <a:rPr lang="ja-JP" altLang="en-US"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凡そ</a:t>
            </a:r>
            <a:r>
              <a:rPr lang="en-US" altLang="ja-JP"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300</a:t>
            </a:r>
            <a:r>
              <a:rPr lang="ja-JP" altLang="en-US" sz="4000" b="1" i="0" u="none" strike="noStrike" baseline="0" dirty="0">
                <a:solidFill>
                  <a:schemeClr val="accent2">
                    <a:lumMod val="75000"/>
                  </a:schemeClr>
                </a:solidFill>
                <a:latin typeface="Times New Roman" panose="02020603050405020304" pitchFamily="18" charset="0"/>
                <a:ea typeface="HGP教科書体" panose="02020600000000000000" pitchFamily="18" charset="-128"/>
              </a:rPr>
              <a:t>年ほどのつもりである」と応えている</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　　</a:t>
            </a:r>
            <a:endPar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endParaRPr>
          </a:p>
          <a:p>
            <a:pPr algn="just"/>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　勝は、「よし、それなら賛成してやる」と返している。</a:t>
            </a:r>
            <a:endPar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endParaRPr>
          </a:p>
          <a:p>
            <a:pPr algn="just"/>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　</a:t>
            </a:r>
            <a:r>
              <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rPr>
              <a:t>1879</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年、</a:t>
            </a:r>
            <a:r>
              <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rPr>
              <a:t>6</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月</a:t>
            </a:r>
            <a:r>
              <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rPr>
              <a:t>12</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日、同志社英学校</a:t>
            </a:r>
            <a:r>
              <a:rPr lang="ja-JP" altLang="en-US" sz="4000" b="1" i="0" u="none" strike="noStrike" baseline="0" dirty="0">
                <a:solidFill>
                  <a:srgbClr val="FF0000"/>
                </a:solidFill>
                <a:latin typeface="Times New Roman" panose="02020603050405020304" pitchFamily="18" charset="0"/>
                <a:ea typeface="HGP教科書体" panose="02020600000000000000" pitchFamily="18" charset="-128"/>
              </a:rPr>
              <a:t>第</a:t>
            </a:r>
            <a:r>
              <a:rPr lang="en-US" altLang="ja-JP" sz="4000" b="1" i="0" u="none" strike="noStrike" baseline="0" dirty="0">
                <a:solidFill>
                  <a:srgbClr val="FF0000"/>
                </a:solidFill>
                <a:latin typeface="HGP教科書体" panose="02020600000000000000" pitchFamily="18" charset="-128"/>
                <a:ea typeface="ＭＳ 明朝" panose="02020609040205080304" pitchFamily="17" charset="-128"/>
              </a:rPr>
              <a:t>1</a:t>
            </a:r>
            <a:r>
              <a:rPr lang="ja-JP" altLang="en-US" sz="4000" b="1" i="0" u="none" strike="noStrike" baseline="0" dirty="0">
                <a:solidFill>
                  <a:srgbClr val="FF0000"/>
                </a:solidFill>
                <a:latin typeface="Times New Roman" panose="02020603050405020304" pitchFamily="18" charset="0"/>
                <a:ea typeface="HGP教科書体" panose="02020600000000000000" pitchFamily="18" charset="-128"/>
              </a:rPr>
              <a:t>回卒業式</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を行う。</a:t>
            </a:r>
            <a:endPar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endParaRPr>
          </a:p>
          <a:p>
            <a:pPr algn="just"/>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全員が予科生（神学科）の</a:t>
            </a:r>
            <a:r>
              <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rPr>
              <a:t>15</a:t>
            </a:r>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名、熊本バンドの出身者。</a:t>
            </a:r>
            <a:endParaRPr lang="en-US" altLang="ja-JP" sz="4000" b="0" i="0" u="none" strike="noStrike" baseline="0" dirty="0">
              <a:solidFill>
                <a:srgbClr val="000000"/>
              </a:solidFill>
              <a:latin typeface="Times New Roman" panose="02020603050405020304" pitchFamily="18" charset="0"/>
              <a:ea typeface="HGP教科書体" panose="02020600000000000000" pitchFamily="18" charset="-128"/>
            </a:endParaRPr>
          </a:p>
          <a:p>
            <a:pPr algn="just"/>
            <a:r>
              <a:rPr lang="ja-JP" altLang="en-US" sz="4000" b="0" i="0" u="none" strike="noStrike" baseline="0" dirty="0">
                <a:solidFill>
                  <a:srgbClr val="000000"/>
                </a:solidFill>
                <a:latin typeface="Times New Roman" panose="02020603050405020304" pitchFamily="18" charset="0"/>
                <a:ea typeface="HGP教科書体" panose="02020600000000000000" pitchFamily="18" charset="-128"/>
              </a:rPr>
              <a:t>　</a:t>
            </a:r>
            <a:endParaRPr lang="ja-JP" altLang="en-US" sz="4000" dirty="0"/>
          </a:p>
        </p:txBody>
      </p:sp>
      <p:sp>
        <p:nvSpPr>
          <p:cNvPr id="2" name="正方形/長方形 1">
            <a:extLst>
              <a:ext uri="{FF2B5EF4-FFF2-40B4-BE49-F238E27FC236}">
                <a16:creationId xmlns:a16="http://schemas.microsoft.com/office/drawing/2014/main" id="{6223FB9A-2AFA-9240-4075-248B075B22DB}"/>
              </a:ext>
            </a:extLst>
          </p:cNvPr>
          <p:cNvSpPr/>
          <p:nvPr/>
        </p:nvSpPr>
        <p:spPr>
          <a:xfrm flipV="1">
            <a:off x="691020" y="864296"/>
            <a:ext cx="11033342" cy="48469"/>
          </a:xfrm>
          <a:prstGeom prst="rect">
            <a:avLst/>
          </a:prstGeom>
          <a:solidFill>
            <a:srgbClr val="FF0000"/>
          </a:solid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F839E3E-9B36-2497-D860-0E061E332D1A}"/>
              </a:ext>
            </a:extLst>
          </p:cNvPr>
          <p:cNvSpPr/>
          <p:nvPr/>
        </p:nvSpPr>
        <p:spPr>
          <a:xfrm>
            <a:off x="588723" y="2104373"/>
            <a:ext cx="1127343" cy="640462"/>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F8DB51B-4242-AA1A-E7D2-C68072D6188F}"/>
              </a:ext>
            </a:extLst>
          </p:cNvPr>
          <p:cNvSpPr/>
          <p:nvPr/>
        </p:nvSpPr>
        <p:spPr>
          <a:xfrm>
            <a:off x="2407086" y="4486338"/>
            <a:ext cx="9317276" cy="76794"/>
          </a:xfrm>
          <a:prstGeom prst="rect">
            <a:avLst/>
          </a:prstGeom>
          <a:solidFill>
            <a:srgbClr val="FFFF00"/>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509C313-235E-9235-DCEB-A6DD10A494D2}"/>
              </a:ext>
            </a:extLst>
          </p:cNvPr>
          <p:cNvSpPr/>
          <p:nvPr/>
        </p:nvSpPr>
        <p:spPr>
          <a:xfrm>
            <a:off x="467953" y="5725865"/>
            <a:ext cx="11393556" cy="45719"/>
          </a:xfrm>
          <a:prstGeom prst="rect">
            <a:avLst/>
          </a:prstGeom>
          <a:solidFill>
            <a:srgbClr val="FFFF00"/>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4F11778-26D2-6E7D-1722-D48BD2E00C7A}"/>
              </a:ext>
            </a:extLst>
          </p:cNvPr>
          <p:cNvSpPr/>
          <p:nvPr/>
        </p:nvSpPr>
        <p:spPr>
          <a:xfrm>
            <a:off x="483206" y="6537485"/>
            <a:ext cx="11393556" cy="76794"/>
          </a:xfrm>
          <a:prstGeom prst="rect">
            <a:avLst/>
          </a:prstGeom>
          <a:solidFill>
            <a:srgbClr val="00B0F0"/>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16 pt 7">
            <a:extLst>
              <a:ext uri="{FF2B5EF4-FFF2-40B4-BE49-F238E27FC236}">
                <a16:creationId xmlns:a16="http://schemas.microsoft.com/office/drawing/2014/main" id="{222E515B-1EDF-8AA0-DC89-A6CF01731ECF}"/>
              </a:ext>
            </a:extLst>
          </p:cNvPr>
          <p:cNvSpPr/>
          <p:nvPr/>
        </p:nvSpPr>
        <p:spPr>
          <a:xfrm>
            <a:off x="156699" y="25217"/>
            <a:ext cx="12108391" cy="5553280"/>
          </a:xfrm>
          <a:prstGeom prst="star16">
            <a:avLst/>
          </a:prstGeom>
          <a:solidFill>
            <a:schemeClr val="accent4">
              <a:lumMod val="20000"/>
              <a:lumOff val="80000"/>
            </a:schemeClr>
          </a:solidFill>
          <a:ln w="76200"/>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307F373-3900-ADF3-829F-5140656EEECB}"/>
              </a:ext>
            </a:extLst>
          </p:cNvPr>
          <p:cNvSpPr txBox="1"/>
          <p:nvPr/>
        </p:nvSpPr>
        <p:spPr>
          <a:xfrm>
            <a:off x="2407086" y="1105851"/>
            <a:ext cx="8758862" cy="4401205"/>
          </a:xfrm>
          <a:prstGeom prst="rect">
            <a:avLst/>
          </a:prstGeom>
          <a:noFill/>
        </p:spPr>
        <p:txBody>
          <a:bodyPr wrap="square" rtlCol="0">
            <a:spAutoFit/>
          </a:bodyPr>
          <a:lstStyle/>
          <a:p>
            <a:r>
              <a:rPr kumimoji="1" lang="ja-JP" altLang="en-US" sz="4000" b="1" dirty="0"/>
              <a:t>卒業後も、教師、総長（社長）、</a:t>
            </a:r>
            <a:endParaRPr kumimoji="1" lang="en-US" altLang="ja-JP" sz="4000" b="1" dirty="0"/>
          </a:p>
          <a:p>
            <a:r>
              <a:rPr kumimoji="1" lang="ja-JP" altLang="en-US" sz="4000" b="1" dirty="0"/>
              <a:t>学長（校長）、理事として同志社の発展に多大の貢献をする一方で、牧師として、全国各地の教会、例えば、安中教会の牧師として、卒業生</a:t>
            </a:r>
            <a:endParaRPr kumimoji="1" lang="en-US" altLang="ja-JP" sz="4000" b="1" dirty="0"/>
          </a:p>
          <a:p>
            <a:r>
              <a:rPr kumimoji="1" lang="ja-JP" altLang="en-US" sz="4000" b="1" dirty="0"/>
              <a:t>　　　は赴任して行った</a:t>
            </a:r>
            <a:r>
              <a:rPr kumimoji="1" lang="ja-JP" altLang="en-US" sz="4000" dirty="0"/>
              <a:t>。</a:t>
            </a:r>
            <a:endParaRPr kumimoji="1" lang="en-US" altLang="ja-JP" sz="4000" dirty="0"/>
          </a:p>
          <a:p>
            <a:endParaRPr kumimoji="1" lang="ja-JP" altLang="en-US" sz="4000" dirty="0"/>
          </a:p>
        </p:txBody>
      </p:sp>
    </p:spTree>
    <p:extLst>
      <p:ext uri="{BB962C8B-B14F-4D97-AF65-F5344CB8AC3E}">
        <p14:creationId xmlns:p14="http://schemas.microsoft.com/office/powerpoint/2010/main" val="33411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5" grpId="0" animBg="1"/>
      <p:bldP spid="6" grpId="0" animBg="1"/>
      <p:bldP spid="7" grpId="0" animBg="1"/>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62237FB-13DA-166A-58D0-01EF561FC8C4}"/>
              </a:ext>
            </a:extLst>
          </p:cNvPr>
          <p:cNvSpPr txBox="1"/>
          <p:nvPr/>
        </p:nvSpPr>
        <p:spPr>
          <a:xfrm>
            <a:off x="0" y="0"/>
            <a:ext cx="12192000" cy="6740307"/>
          </a:xfrm>
          <a:prstGeom prst="rect">
            <a:avLst/>
          </a:prstGeom>
          <a:solidFill>
            <a:schemeClr val="accent6">
              <a:lumMod val="20000"/>
              <a:lumOff val="80000"/>
            </a:schemeClr>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翌年、</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1880</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年、</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4</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月</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13</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日（</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37</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歳）、自責の杖事件起こる。</a:t>
            </a:r>
            <a:endPar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襄が布教活動で留守の時、大学の方針を巡って学生の授業拒否、学生ストライキが起った。その責任は校長にあるとして、持っていた杖で自分の手のひらを強打して自分を罰した事件。徳富猪一郎は卒業を目前にしてその責任を取って退学した。</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3600" dirty="0">
                <a:solidFill>
                  <a:srgbClr val="000000"/>
                </a:solidFill>
                <a:latin typeface="Times New Roman" panose="02020603050405020304" pitchFamily="18" charset="0"/>
                <a:ea typeface="HGP教科書体" panose="02020600000000000000" pitchFamily="18" charset="-128"/>
              </a:rPr>
              <a:t>　この年、同志社大学設立の準備にかかり、日本各地に出向いて寄付金を募る活動を始めている。</a:t>
            </a:r>
            <a:endParaRPr lang="en-US" altLang="ja-JP" sz="3600" dirty="0">
              <a:solidFill>
                <a:srgbClr val="000000"/>
              </a:solidFill>
              <a:latin typeface="Times New Roman" panose="02020603050405020304" pitchFamily="18" charset="0"/>
              <a:ea typeface="HGP教科書体" panose="02020600000000000000" pitchFamily="18"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1884</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年</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4</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月</a:t>
            </a:r>
            <a:r>
              <a:rPr kumimoji="0" lang="en-US" altLang="ja-JP" sz="3600" b="0" i="0" u="none" strike="noStrike" kern="1200" cap="none" spc="0" normalizeH="0" baseline="0" noProof="0" dirty="0">
                <a:ln>
                  <a:noFill/>
                </a:ln>
                <a:solidFill>
                  <a:srgbClr val="000000"/>
                </a:solidFill>
                <a:effectLst/>
                <a:uLnTx/>
                <a:uFillTx/>
                <a:latin typeface="HGP教科書体" panose="02020600000000000000" pitchFamily="18" charset="-128"/>
                <a:ea typeface="ＭＳ 明朝" panose="02020609040205080304" pitchFamily="17" charset="-128"/>
              </a:rPr>
              <a:t>(41</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歳</a:t>
            </a:r>
            <a:r>
              <a:rPr kumimoji="0" lang="en-US" altLang="ja-JP" sz="3600" b="0" i="0" u="none" strike="noStrike" kern="1200" cap="none" spc="0" normalizeH="0" baseline="0" noProof="0" dirty="0">
                <a:ln>
                  <a:noFill/>
                </a:ln>
                <a:solidFill>
                  <a:srgbClr val="000000"/>
                </a:solidFill>
                <a:effectLst/>
                <a:uLnTx/>
                <a:uFillTx/>
                <a:latin typeface="HGP教科書体" panose="02020600000000000000" pitchFamily="18" charset="-128"/>
                <a:ea typeface="ＭＳ 明朝" panose="02020609040205080304" pitchFamily="17" charset="-128"/>
              </a:rPr>
              <a:t>)</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、二度目の欧米旅行（大学設置の寄付金集めと保養）に神戸港から出発（</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1885</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年</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12</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月帰国）</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1886</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年（</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43</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歳）、仙台に同志社分校の宮城英学校（翌年，東華学校と改称）を仮開校。</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44</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rPr>
              <a:t>歳、同志社病院開院式、京都看護婦学校開校式を行なう。　</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endParaRPr>
          </a:p>
        </p:txBody>
      </p:sp>
      <p:sp>
        <p:nvSpPr>
          <p:cNvPr id="5" name="正方形/長方形 4">
            <a:extLst>
              <a:ext uri="{FF2B5EF4-FFF2-40B4-BE49-F238E27FC236}">
                <a16:creationId xmlns:a16="http://schemas.microsoft.com/office/drawing/2014/main" id="{2414C577-B25D-9CC8-457E-EE028159A0B0}"/>
              </a:ext>
            </a:extLst>
          </p:cNvPr>
          <p:cNvSpPr/>
          <p:nvPr/>
        </p:nvSpPr>
        <p:spPr>
          <a:xfrm flipV="1">
            <a:off x="1458006" y="545310"/>
            <a:ext cx="8818194" cy="45719"/>
          </a:xfrm>
          <a:prstGeom prst="rect">
            <a:avLst/>
          </a:prstGeom>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38084E6-FC51-CD07-B649-80D296E6E913}"/>
              </a:ext>
            </a:extLst>
          </p:cNvPr>
          <p:cNvSpPr/>
          <p:nvPr/>
        </p:nvSpPr>
        <p:spPr>
          <a:xfrm flipV="1">
            <a:off x="0" y="3861916"/>
            <a:ext cx="2916013" cy="95183"/>
          </a:xfrm>
          <a:prstGeom prst="rect">
            <a:avLst/>
          </a:prstGeom>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線 6">
            <a:extLst>
              <a:ext uri="{FF2B5EF4-FFF2-40B4-BE49-F238E27FC236}">
                <a16:creationId xmlns:a16="http://schemas.microsoft.com/office/drawing/2014/main" id="{5CD7CD00-8E20-6712-20E8-5696C4765DCE}"/>
              </a:ext>
            </a:extLst>
          </p:cNvPr>
          <p:cNvSpPr/>
          <p:nvPr/>
        </p:nvSpPr>
        <p:spPr>
          <a:xfrm>
            <a:off x="3592165" y="929649"/>
            <a:ext cx="8599835" cy="2302079"/>
          </a:xfrm>
          <a:prstGeom prst="borderCallout1">
            <a:avLst>
              <a:gd name="adj1" fmla="val 54426"/>
              <a:gd name="adj2" fmla="val -196"/>
              <a:gd name="adj3" fmla="val 128284"/>
              <a:gd name="adj4" fmla="val -10566"/>
            </a:avLst>
          </a:prstGeom>
          <a:solidFill>
            <a:schemeClr val="accent4">
              <a:lumMod val="20000"/>
              <a:lumOff val="80000"/>
            </a:schemeClr>
          </a:solidFill>
          <a:ln w="762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46A3ACB-E742-F60E-B1D4-56943AE7881B}"/>
              </a:ext>
            </a:extLst>
          </p:cNvPr>
          <p:cNvSpPr txBox="1"/>
          <p:nvPr/>
        </p:nvSpPr>
        <p:spPr>
          <a:xfrm>
            <a:off x="3734862" y="1049636"/>
            <a:ext cx="8457138" cy="2062103"/>
          </a:xfrm>
          <a:prstGeom prst="rect">
            <a:avLst/>
          </a:prstGeom>
          <a:noFill/>
        </p:spPr>
        <p:txBody>
          <a:bodyPr wrap="square" rtlCol="0">
            <a:spAutoFit/>
          </a:bodyPr>
          <a:lstStyle/>
          <a:p>
            <a:r>
              <a:rPr kumimoji="1" lang="en-US" altLang="ja-JP" sz="3200" b="1" dirty="0"/>
              <a:t>1888</a:t>
            </a:r>
            <a:r>
              <a:rPr kumimoji="1" lang="ja-JP" altLang="en-US" sz="3200" b="1" dirty="0"/>
              <a:t>年に、井上馨と大隈重信の呼びかけで、土倉庄三郎・大蔵喜八郎・岩崎弥太郎・渋沢栄一・原六郎・益田孝などからも寄付の約束を得ている。</a:t>
            </a:r>
          </a:p>
        </p:txBody>
      </p:sp>
    </p:spTree>
    <p:extLst>
      <p:ext uri="{BB962C8B-B14F-4D97-AF65-F5344CB8AC3E}">
        <p14:creationId xmlns:p14="http://schemas.microsoft.com/office/powerpoint/2010/main" val="20210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85D113-24E7-07F7-2916-ACB02CB8B938}"/>
              </a:ext>
            </a:extLst>
          </p:cNvPr>
          <p:cNvSpPr txBox="1"/>
          <p:nvPr/>
        </p:nvSpPr>
        <p:spPr>
          <a:xfrm>
            <a:off x="0" y="151179"/>
            <a:ext cx="12064621" cy="65556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新島は上海でベルリン号</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207</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から三本マストのワイルド・ロバー号</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Times New Roman" panose="02020603050405020304" pitchFamily="18" charset="0"/>
              </a:rPr>
              <a:t>1100</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）に移り、憧れのボストンに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1865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7</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日に着いた。乗員は下船、残された新島は孤独と不安の中で過ごした。３ヶ月後に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S</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・テイラー船長の手紙を見たと船主ハーディー夫妻が現れ、新島が書き上げた脱国の理由書に感激。物心両面で支えると決心。</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Joseph Hardy neesima</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と名付けた。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ジョセフはハーディー氏の援助でフィリップス・アカデミーに編入・卒業、アンドーバー教会で洗礼を受けキリスト教徒に、アマースト大学へ進学・卒業（日本人初の理学士）、民主主義、自由主義に触れ、成長し、アンドーバー神学校で牧師を目指し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新島は外交官森有礼から留学免許状と旅券が届けられ、自由の身となる。翌年ワシントンで文部理事官田中不二麿の教育視察で通訳を委嘱され、休学、二人でアメリカ東部とヨーロッパ７カ国を視察、ベルリンで復命報告書を作成。</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1873</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年に神学校に復帰。翌年日本通信員に。海外伝道協会総会でキリスト教主義大学を日本に作ると訴え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寄付</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千ドル集まる）、　</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1874</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26</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日、横浜入港。</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年ぶりの帰国（</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31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歳）。</a:t>
            </a:r>
            <a:endPar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吹き出し: 四角形 1">
            <a:extLst>
              <a:ext uri="{FF2B5EF4-FFF2-40B4-BE49-F238E27FC236}">
                <a16:creationId xmlns:a16="http://schemas.microsoft.com/office/drawing/2014/main" id="{D650235B-B0BE-3709-F22D-9062570E5B58}"/>
              </a:ext>
            </a:extLst>
          </p:cNvPr>
          <p:cNvSpPr/>
          <p:nvPr/>
        </p:nvSpPr>
        <p:spPr>
          <a:xfrm>
            <a:off x="1876612" y="915454"/>
            <a:ext cx="8117322" cy="5512642"/>
          </a:xfrm>
          <a:prstGeom prst="wedgeRectCallout">
            <a:avLst>
              <a:gd name="adj1" fmla="val 33056"/>
              <a:gd name="adj2" fmla="val -5804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DF414547-9292-6136-0CC3-79577D039ABF}"/>
              </a:ext>
            </a:extLst>
          </p:cNvPr>
          <p:cNvPicPr>
            <a:picLocks noChangeAspect="1"/>
          </p:cNvPicPr>
          <p:nvPr/>
        </p:nvPicPr>
        <p:blipFill>
          <a:blip r:embed="rId3"/>
          <a:stretch>
            <a:fillRect/>
          </a:stretch>
        </p:blipFill>
        <p:spPr>
          <a:xfrm>
            <a:off x="2003217" y="974762"/>
            <a:ext cx="7864113" cy="4967784"/>
          </a:xfrm>
          <a:prstGeom prst="rect">
            <a:avLst/>
          </a:prstGeom>
        </p:spPr>
      </p:pic>
      <p:pic>
        <p:nvPicPr>
          <p:cNvPr id="7" name="図 6">
            <a:extLst>
              <a:ext uri="{FF2B5EF4-FFF2-40B4-BE49-F238E27FC236}">
                <a16:creationId xmlns:a16="http://schemas.microsoft.com/office/drawing/2014/main" id="{5DCA1191-0DF7-7F93-385B-A16E7FDEE5F8}"/>
              </a:ext>
            </a:extLst>
          </p:cNvPr>
          <p:cNvPicPr>
            <a:picLocks noChangeAspect="1"/>
          </p:cNvPicPr>
          <p:nvPr/>
        </p:nvPicPr>
        <p:blipFill>
          <a:blip r:embed="rId4"/>
          <a:stretch>
            <a:fillRect/>
          </a:stretch>
        </p:blipFill>
        <p:spPr>
          <a:xfrm>
            <a:off x="2198066" y="5740298"/>
            <a:ext cx="7864113" cy="806198"/>
          </a:xfrm>
          <a:prstGeom prst="rect">
            <a:avLst/>
          </a:prstGeom>
        </p:spPr>
      </p:pic>
    </p:spTree>
    <p:extLst>
      <p:ext uri="{BB962C8B-B14F-4D97-AF65-F5344CB8AC3E}">
        <p14:creationId xmlns:p14="http://schemas.microsoft.com/office/powerpoint/2010/main" val="135193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7A30862-0667-22AE-F0A7-28943653B464}"/>
              </a:ext>
            </a:extLst>
          </p:cNvPr>
          <p:cNvSpPr txBox="1"/>
          <p:nvPr/>
        </p:nvSpPr>
        <p:spPr>
          <a:xfrm>
            <a:off x="187036" y="150665"/>
            <a:ext cx="7315200" cy="686341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1888</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年、</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45</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歳、知恩院で京都の名士を招き大学設置について支持と理解を求めた。</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月には「</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同志社大学設立の旨意</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国民之</a:t>
            </a:r>
            <a:r>
              <a:rPr kumimoji="0" lang="ja-JP" altLang="en-US" sz="40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友</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a:t>
            </a:r>
            <a:r>
              <a:rPr kumimoji="0" lang="ja-JP" alt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HGP教科書体" panose="02020600000000000000" pitchFamily="18" charset="-128"/>
                <a:cs typeface="+mn-cs"/>
              </a:rPr>
              <a:t>徳富蘇峰</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主宰</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」他全国の主要な雑誌、新聞に発表。　　</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国民の手で設立された私立大学は自治、自立の国民を養成する点で意義があり、</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「一国の良心」ともいうべき人たちを育てる</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ことが目的である。同志社では良心教育を行う。</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2" name="思考の吹き出し: 雲形 1">
            <a:extLst>
              <a:ext uri="{FF2B5EF4-FFF2-40B4-BE49-F238E27FC236}">
                <a16:creationId xmlns:a16="http://schemas.microsoft.com/office/drawing/2014/main" id="{A8CE81D6-CD42-434A-C7FB-23DDC4557E84}"/>
              </a:ext>
            </a:extLst>
          </p:cNvPr>
          <p:cNvSpPr/>
          <p:nvPr/>
        </p:nvSpPr>
        <p:spPr>
          <a:xfrm>
            <a:off x="2564780" y="-197502"/>
            <a:ext cx="9686665" cy="7559750"/>
          </a:xfrm>
          <a:prstGeom prst="cloudCallout">
            <a:avLst>
              <a:gd name="adj1" fmla="val -73853"/>
              <a:gd name="adj2" fmla="val 3143"/>
            </a:avLst>
          </a:prstGeom>
          <a:solidFill>
            <a:schemeClr val="accent2">
              <a:lumMod val="20000"/>
              <a:lumOff val="80000"/>
            </a:schemeClr>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600" b="1" i="0" u="none" strike="noStrike" kern="1200" cap="none" spc="0" normalizeH="0" baseline="0" noProof="0" dirty="0">
              <a:ln>
                <a:noFill/>
              </a:ln>
              <a:solidFill>
                <a:srgbClr val="7F6000"/>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38C67E35-C12A-516B-F33C-8CA9F2CC7798}"/>
              </a:ext>
            </a:extLst>
          </p:cNvPr>
          <p:cNvSpPr txBox="1"/>
          <p:nvPr/>
        </p:nvSpPr>
        <p:spPr>
          <a:xfrm>
            <a:off x="2836112" y="766217"/>
            <a:ext cx="9144000"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rgbClr val="0070C0"/>
                </a:solidFill>
                <a:effectLst/>
                <a:uLnTx/>
                <a:uFillTx/>
                <a:latin typeface="游明朝" panose="02020400000000000000" pitchFamily="18" charset="-128"/>
                <a:ea typeface="游ゴシック" panose="020B0400000000000000" pitchFamily="50" charset="-128"/>
                <a:cs typeface="+mn-cs"/>
              </a:rPr>
              <a:t>　　　</a:t>
            </a: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ジャーナリストで思想家。本名、</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猪一郎は熊本バンドの一人、東京に</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出て師を探したが感触なく、新島襄先</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生の名を聞き、京都の新島校長宅を訪れたのが</a:t>
            </a:r>
            <a:r>
              <a:rPr kumimoji="0" lang="en-US" altLang="ja-JP" sz="3600" b="1" i="0" u="none" strike="noStrike" kern="1200" cap="none" spc="0" normalizeH="0" baseline="0" noProof="0" dirty="0">
                <a:ln>
                  <a:noFill/>
                </a:ln>
                <a:solidFill>
                  <a:schemeClr val="accent2">
                    <a:lumMod val="50000"/>
                  </a:schemeClr>
                </a:solidFill>
                <a:effectLst/>
                <a:uLnTx/>
                <a:uFillTx/>
                <a:latin typeface="Calibri" panose="020F0502020204030204" pitchFamily="34" charset="0"/>
                <a:ea typeface="游明朝" panose="02020400000000000000" pitchFamily="18" charset="-128"/>
                <a:cs typeface="+mn-cs"/>
              </a:rPr>
              <a:t>14</a:t>
            </a: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歳。襄</a:t>
            </a:r>
            <a:r>
              <a:rPr kumimoji="0" lang="en-US" altLang="ja-JP" sz="3600" b="1" i="0" u="none" strike="noStrike" kern="1200" cap="none" spc="0" normalizeH="0" baseline="0" noProof="0" dirty="0">
                <a:ln>
                  <a:noFill/>
                </a:ln>
                <a:solidFill>
                  <a:schemeClr val="accent2">
                    <a:lumMod val="50000"/>
                  </a:schemeClr>
                </a:solidFill>
                <a:effectLst/>
                <a:uLnTx/>
                <a:uFillTx/>
                <a:latin typeface="Calibri" panose="020F0502020204030204" pitchFamily="34" charset="0"/>
                <a:ea typeface="游明朝" panose="02020400000000000000" pitchFamily="18" charset="-128"/>
                <a:cs typeface="+mn-cs"/>
              </a:rPr>
              <a:t>34</a:t>
            </a: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歳、それ以来、徳富猪一　</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郎は新島襄を師と仰ぎ、敬愛の念は生涯</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変わらず、新島の手足となり力となった。</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大学設立の「主意書」は病気の襄が</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資料を提供、猪一郎が完成させ</a:t>
            </a:r>
            <a:endParaRPr kumimoji="0" lang="en-US" altLang="ja-JP"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chemeClr val="accent2">
                    <a:lumMod val="50000"/>
                  </a:schemeClr>
                </a:solidFill>
                <a:effectLst/>
                <a:uLnTx/>
                <a:uFillTx/>
                <a:latin typeface="游明朝" panose="02020400000000000000" pitchFamily="18" charset="-128"/>
                <a:ea typeface="游ゴシック" panose="020B0400000000000000" pitchFamily="50" charset="-128"/>
                <a:cs typeface="+mn-cs"/>
              </a:rPr>
              <a:t>　　　　　　たものである。</a:t>
            </a:r>
            <a:endParaRPr kumimoji="1" lang="ja-JP" altLang="en-US" sz="3600" b="0" i="0" u="none" strike="noStrike" kern="1200" cap="none" spc="0" normalizeH="0" baseline="0" noProof="0" dirty="0">
              <a:ln>
                <a:noFill/>
              </a:ln>
              <a:solidFill>
                <a:schemeClr val="accent2">
                  <a:lumMod val="50000"/>
                </a:schemeClr>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FBADADC3-736B-B66D-A6F7-9EBCED77C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039"/>
            <a:ext cx="4572001" cy="6508665"/>
          </a:xfrm>
          <a:prstGeom prst="rect">
            <a:avLst/>
          </a:prstGeom>
        </p:spPr>
      </p:pic>
    </p:spTree>
    <p:extLst>
      <p:ext uri="{BB962C8B-B14F-4D97-AF65-F5344CB8AC3E}">
        <p14:creationId xmlns:p14="http://schemas.microsoft.com/office/powerpoint/2010/main" val="544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39D0E88-7F4D-3E18-3FF0-C04EE2E3ECE2}"/>
              </a:ext>
            </a:extLst>
          </p:cNvPr>
          <p:cNvSpPr txBox="1"/>
          <p:nvPr/>
        </p:nvSpPr>
        <p:spPr>
          <a:xfrm>
            <a:off x="187036" y="150665"/>
            <a:ext cx="7315200" cy="686341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1888</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年、</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45</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歳、知恩院で京都の名士を招き大学設置について支持と理解を求めた。</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月には「</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同志社大学設立の旨意</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国民之</a:t>
            </a:r>
            <a:r>
              <a:rPr kumimoji="0" lang="ja-JP" altLang="en-US" sz="40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友</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a:t>
            </a:r>
            <a:r>
              <a:rPr kumimoji="0" lang="ja-JP" alt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HGP教科書体" panose="02020600000000000000" pitchFamily="18" charset="-128"/>
                <a:cs typeface="+mn-cs"/>
              </a:rPr>
              <a:t>徳富蘇峰</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主宰</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」他全国の主要な雑誌、新聞に発表。　　</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国民の手で設立された私立大学は自治、自立の国民を養成する点で意義があり、</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「一国の良心」ともいうべき人たちを育てる</a:t>
            </a:r>
            <a:r>
              <a:rPr kumimoji="0" lang="ja-JP" altLang="en-US" sz="40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こと</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が目的である。同志社では</a:t>
            </a:r>
            <a:r>
              <a:rPr kumimoji="0" lang="ja-JP" altLang="en-US" sz="4000" b="0" i="0" u="none" strike="noStrike" kern="1200" cap="none" spc="0" normalizeH="0" baseline="0" noProof="0" dirty="0">
                <a:ln>
                  <a:noFill/>
                </a:ln>
                <a:solidFill>
                  <a:srgbClr val="D1F22C"/>
                </a:solidFill>
                <a:effectLst/>
                <a:uLnTx/>
                <a:uFillTx/>
                <a:latin typeface="Times New Roman" panose="02020603050405020304" pitchFamily="18" charset="0"/>
                <a:ea typeface="HGP教科書体" panose="02020600000000000000" pitchFamily="18" charset="-128"/>
                <a:cs typeface="+mn-cs"/>
              </a:rPr>
              <a:t>良心教育</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を行う。</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
        <p:nvSpPr>
          <p:cNvPr id="5" name="思考の吹き出し: 雲形 4">
            <a:extLst>
              <a:ext uri="{FF2B5EF4-FFF2-40B4-BE49-F238E27FC236}">
                <a16:creationId xmlns:a16="http://schemas.microsoft.com/office/drawing/2014/main" id="{FEF2E9BA-F2C8-4254-49CD-54A5739BD254}"/>
              </a:ext>
            </a:extLst>
          </p:cNvPr>
          <p:cNvSpPr/>
          <p:nvPr/>
        </p:nvSpPr>
        <p:spPr>
          <a:xfrm>
            <a:off x="-629039" y="238305"/>
            <a:ext cx="10555493" cy="4618175"/>
          </a:xfrm>
          <a:prstGeom prst="cloudCallout">
            <a:avLst>
              <a:gd name="adj1" fmla="val -3488"/>
              <a:gd name="adj2" fmla="val 74828"/>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03E54667-C625-3784-7A0A-AEB194F6C5AC}"/>
              </a:ext>
            </a:extLst>
          </p:cNvPr>
          <p:cNvSpPr txBox="1"/>
          <p:nvPr/>
        </p:nvSpPr>
        <p:spPr>
          <a:xfrm>
            <a:off x="301996" y="854877"/>
            <a:ext cx="9341428"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キリスト教主義による良心</a:t>
            </a: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一国の良心</a:t>
            </a: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自治自立</a:t>
            </a: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在野精神</a:t>
            </a: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地の塩、世の光</a:t>
            </a: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諸君よ、人一人は大切なり</a:t>
            </a:r>
            <a:endParaRPr kumimoji="1" lang="en-US" altLang="ja-JP"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4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一人は大切なり</a:t>
            </a:r>
            <a:r>
              <a:rPr kumimoji="1" lang="ja-JP" altLang="en-US" sz="4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7" name="テキスト ボックス 6">
            <a:extLst>
              <a:ext uri="{FF2B5EF4-FFF2-40B4-BE49-F238E27FC236}">
                <a16:creationId xmlns:a16="http://schemas.microsoft.com/office/drawing/2014/main" id="{AF885A61-F0A2-496E-72EA-BE4DC681452C}"/>
              </a:ext>
            </a:extLst>
          </p:cNvPr>
          <p:cNvSpPr txBox="1"/>
          <p:nvPr/>
        </p:nvSpPr>
        <p:spPr>
          <a:xfrm>
            <a:off x="3149600" y="6266866"/>
            <a:ext cx="2214881" cy="646331"/>
          </a:xfrm>
          <a:prstGeom prst="rect">
            <a:avLst/>
          </a:prstGeom>
          <a:solidFill>
            <a:schemeClr val="accent2">
              <a:lumMod val="20000"/>
              <a:lumOff val="80000"/>
            </a:schemeClr>
          </a:solidFill>
          <a:ln w="38100">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良心教育</a:t>
            </a:r>
          </a:p>
        </p:txBody>
      </p:sp>
      <p:pic>
        <p:nvPicPr>
          <p:cNvPr id="8" name="図 7">
            <a:extLst>
              <a:ext uri="{FF2B5EF4-FFF2-40B4-BE49-F238E27FC236}">
                <a16:creationId xmlns:a16="http://schemas.microsoft.com/office/drawing/2014/main" id="{353E6293-6326-492D-4405-6BE16EB2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6455" y="150665"/>
            <a:ext cx="2078509" cy="6386693"/>
          </a:xfrm>
          <a:prstGeom prst="rect">
            <a:avLst/>
          </a:prstGeom>
        </p:spPr>
      </p:pic>
    </p:spTree>
    <p:extLst>
      <p:ext uri="{BB962C8B-B14F-4D97-AF65-F5344CB8AC3E}">
        <p14:creationId xmlns:p14="http://schemas.microsoft.com/office/powerpoint/2010/main" val="273205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alpha val="29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7A30862-0667-22AE-F0A7-28943653B464}"/>
              </a:ext>
            </a:extLst>
          </p:cNvPr>
          <p:cNvSpPr txBox="1"/>
          <p:nvPr/>
        </p:nvSpPr>
        <p:spPr>
          <a:xfrm>
            <a:off x="187036" y="150665"/>
            <a:ext cx="7315200" cy="686341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1888</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年、</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45</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歳、知恩院で京都の名士を招き大学設置について支持と理解を求めた。</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月には「</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同志社大学設立の旨意</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国民之</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友」他全国の主要な雑誌、新聞に発表。　　</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国民の手で設立された私立大学は自治、自立の国民を養成する点で意義があり、</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「一国の良心」ともいうべき人たちを育てる</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ことが目的である。同志社では良心教育を行う。</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pic>
        <p:nvPicPr>
          <p:cNvPr id="6" name="図 5">
            <a:extLst>
              <a:ext uri="{FF2B5EF4-FFF2-40B4-BE49-F238E27FC236}">
                <a16:creationId xmlns:a16="http://schemas.microsoft.com/office/drawing/2014/main" id="{B83AC266-5815-798E-3A9F-8CF7D092C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91" y="159580"/>
            <a:ext cx="2078509" cy="6386693"/>
          </a:xfrm>
          <a:prstGeom prst="rect">
            <a:avLst/>
          </a:prstGeom>
        </p:spPr>
      </p:pic>
    </p:spTree>
    <p:extLst>
      <p:ext uri="{BB962C8B-B14F-4D97-AF65-F5344CB8AC3E}">
        <p14:creationId xmlns:p14="http://schemas.microsoft.com/office/powerpoint/2010/main" val="233348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83AC266-5815-798E-3A9F-8CF7D092C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057" y="235653"/>
            <a:ext cx="2078509" cy="6386693"/>
          </a:xfrm>
          <a:prstGeom prst="rect">
            <a:avLst/>
          </a:prstGeom>
        </p:spPr>
      </p:pic>
      <p:pic>
        <p:nvPicPr>
          <p:cNvPr id="9" name="図 8">
            <a:extLst>
              <a:ext uri="{FF2B5EF4-FFF2-40B4-BE49-F238E27FC236}">
                <a16:creationId xmlns:a16="http://schemas.microsoft.com/office/drawing/2014/main" id="{B0D79DFD-816C-61AB-5D16-F7D2FAD8AC67}"/>
              </a:ext>
            </a:extLst>
          </p:cNvPr>
          <p:cNvPicPr>
            <a:picLocks noChangeAspect="1"/>
          </p:cNvPicPr>
          <p:nvPr/>
        </p:nvPicPr>
        <p:blipFill>
          <a:blip r:embed="rId4"/>
          <a:stretch>
            <a:fillRect/>
          </a:stretch>
        </p:blipFill>
        <p:spPr>
          <a:xfrm>
            <a:off x="430049" y="113256"/>
            <a:ext cx="8591484" cy="6631486"/>
          </a:xfrm>
          <a:prstGeom prst="rect">
            <a:avLst/>
          </a:prstGeom>
        </p:spPr>
      </p:pic>
    </p:spTree>
    <p:extLst>
      <p:ext uri="{BB962C8B-B14F-4D97-AF65-F5344CB8AC3E}">
        <p14:creationId xmlns:p14="http://schemas.microsoft.com/office/powerpoint/2010/main" val="34459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6DDC4F4-3D09-5319-42C0-3D3074FFE470}"/>
              </a:ext>
            </a:extLst>
          </p:cNvPr>
          <p:cNvSpPr txBox="1"/>
          <p:nvPr/>
        </p:nvSpPr>
        <p:spPr>
          <a:xfrm>
            <a:off x="150037" y="1228397"/>
            <a:ext cx="11891926" cy="4401205"/>
          </a:xfrm>
          <a:prstGeom prst="rect">
            <a:avLst/>
          </a:prstGeom>
          <a:noFill/>
          <a:ln w="762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1889</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年（</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46 </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ヶ月）、募金運動中に前橋で倒れ、静養先の神奈川県大磯の旅館で、八重たちに見とられながら</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1890</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年</a:t>
            </a:r>
            <a:r>
              <a:rPr kumimoji="0" lang="en-US" altLang="ja-JP"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23</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日午後</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時</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20</a:t>
            </a:r>
            <a:r>
              <a:rPr kumimoji="0" lang="ja-JP"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分</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永眠（</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46</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ヶ月）。</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1</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月</a:t>
            </a: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27</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日同志社チャペル前広場に天幕を張り、葬儀を営み、東山若王寺山頂に葬る（墓碑銘は勝海舟筆）。</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p:txBody>
      </p:sp>
    </p:spTree>
    <p:extLst>
      <p:ext uri="{BB962C8B-B14F-4D97-AF65-F5344CB8AC3E}">
        <p14:creationId xmlns:p14="http://schemas.microsoft.com/office/powerpoint/2010/main" val="2458918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6DDC4F4-3D09-5319-42C0-3D3074FFE470}"/>
              </a:ext>
            </a:extLst>
          </p:cNvPr>
          <p:cNvSpPr txBox="1"/>
          <p:nvPr/>
        </p:nvSpPr>
        <p:spPr>
          <a:xfrm>
            <a:off x="428846" y="258901"/>
            <a:ext cx="11334308" cy="6340197"/>
          </a:xfrm>
          <a:prstGeom prst="rect">
            <a:avLst/>
          </a:prstGeom>
          <a:solidFill>
            <a:schemeClr val="accent4">
              <a:lumMod val="20000"/>
              <a:lumOff val="80000"/>
            </a:schemeClr>
          </a:solidFill>
          <a:ln w="76200">
            <a:noFill/>
          </a:ln>
          <a:effectLst>
            <a:glow rad="228600">
              <a:schemeClr val="accent6">
                <a:satMod val="175000"/>
                <a:alpha val="40000"/>
              </a:schemeClr>
            </a:glo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同志社は多くの苦難を乗り越え、</a:t>
            </a:r>
            <a:r>
              <a:rPr kumimoji="0" lang="en-US" altLang="ja-JP"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30</a:t>
            </a: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年後、</a:t>
            </a:r>
            <a:endParaRPr kumimoji="0" lang="en-US" altLang="ja-JP"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4800" b="1" dirty="0">
              <a:solidFill>
                <a:srgbClr val="000000"/>
              </a:solidFill>
              <a:latin typeface="AR P隷書体M" panose="03000600000000000000" pitchFamily="66" charset="-128"/>
              <a:ea typeface="AR P隷書体M" panose="03000600000000000000" pitchFamily="66"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　</a:t>
            </a:r>
            <a:r>
              <a:rPr kumimoji="0" lang="en-US" altLang="ja-JP"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1920</a:t>
            </a:r>
            <a:r>
              <a:rPr kumimoji="0" lang="ja-JP" altLang="en-US" sz="4800" b="1" i="0" u="none" strike="noStrike" kern="1200" cap="none" spc="0" normalizeH="0" baseline="0" noProof="0" dirty="0">
                <a:ln>
                  <a:noFill/>
                </a:ln>
                <a:solidFill>
                  <a:prstClr val="black"/>
                </a:solidFill>
                <a:effectLst/>
                <a:uLnTx/>
                <a:uFillTx/>
                <a:latin typeface="AR P隷書体M" panose="03000600000000000000" pitchFamily="66" charset="-128"/>
                <a:ea typeface="AR P隷書体M" panose="03000600000000000000" pitchFamily="66" charset="-128"/>
              </a:rPr>
              <a:t>年</a:t>
            </a: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（大正</a:t>
            </a:r>
            <a:r>
              <a:rPr kumimoji="0" lang="en-US" altLang="ja-JP"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9</a:t>
            </a: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年）の大学令によって、</a:t>
            </a:r>
            <a:endParaRPr kumimoji="0" lang="en-US" altLang="ja-JP"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　</a:t>
            </a:r>
            <a:endParaRPr kumimoji="0" lang="en-US" altLang="ja-JP"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　　</a:t>
            </a:r>
            <a:r>
              <a:rPr kumimoji="0" lang="ja-JP" altLang="en-US" sz="72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　「同志社大学」</a:t>
            </a:r>
            <a:endParaRPr kumimoji="0" lang="en-US" altLang="ja-JP" sz="72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rPr>
              <a:t>　　　　　　　　　　　　　　となった。</a:t>
            </a:r>
            <a:endParaRPr kumimoji="0" lang="en-US" altLang="ja-JP" sz="4800" b="1" i="0" u="none" strike="noStrike" kern="1200" cap="none" spc="0" normalizeH="0" baseline="0" noProof="0" dirty="0">
              <a:ln>
                <a:noFill/>
              </a:ln>
              <a:solidFill>
                <a:srgbClr val="000000"/>
              </a:solidFill>
              <a:effectLst/>
              <a:uLnTx/>
              <a:uFillTx/>
              <a:latin typeface="AR P隷書体M" panose="03000600000000000000" pitchFamily="66" charset="-128"/>
              <a:ea typeface="AR P隷書体M" panose="03000600000000000000" pitchFamily="66"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5400" b="1" i="0" u="none" strike="noStrike" kern="1200" cap="none" spc="0" normalizeH="0" baseline="0" noProof="0" dirty="0">
              <a:ln>
                <a:noFill/>
              </a:ln>
              <a:solidFill>
                <a:prstClr val="black"/>
              </a:solidFill>
              <a:effectLst/>
              <a:uLnTx/>
              <a:uFillTx/>
              <a:latin typeface="AR P教科書体M" panose="03000600000000000000" pitchFamily="66" charset="-128"/>
              <a:ea typeface="AR P教科書体M" panose="03000600000000000000" pitchFamily="66" charset="-128"/>
              <a:cs typeface="+mn-cs"/>
            </a:endParaRPr>
          </a:p>
        </p:txBody>
      </p:sp>
    </p:spTree>
    <p:extLst>
      <p:ext uri="{BB962C8B-B14F-4D97-AF65-F5344CB8AC3E}">
        <p14:creationId xmlns:p14="http://schemas.microsoft.com/office/powerpoint/2010/main" val="1612669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縦書きタイトル 2">
            <a:extLst>
              <a:ext uri="{FF2B5EF4-FFF2-40B4-BE49-F238E27FC236}">
                <a16:creationId xmlns:a16="http://schemas.microsoft.com/office/drawing/2014/main" id="{6E7FF641-CE88-3734-4E24-F6166F912BEA}"/>
              </a:ext>
            </a:extLst>
          </p:cNvPr>
          <p:cNvSpPr>
            <a:spLocks noGrp="1"/>
          </p:cNvSpPr>
          <p:nvPr>
            <p:ph type="title" orient="vert"/>
          </p:nvPr>
        </p:nvSpPr>
        <p:spPr>
          <a:xfrm>
            <a:off x="4435465" y="381803"/>
            <a:ext cx="2628900" cy="5811838"/>
          </a:xfrm>
          <a:solidFill>
            <a:schemeClr val="accent1">
              <a:lumMod val="20000"/>
              <a:lumOff val="80000"/>
            </a:schemeClr>
          </a:solidFill>
        </p:spPr>
        <p:txBody>
          <a:bodyPr/>
          <a:lstStyle/>
          <a:p>
            <a:r>
              <a:rPr lang="ja-JP" altLang="en-US" sz="3200" b="1" dirty="0"/>
              <a:t>  ご静聴有り難うございました</a:t>
            </a:r>
            <a:r>
              <a:rPr lang="ja-JP" altLang="en-US" dirty="0"/>
              <a:t>。</a:t>
            </a:r>
          </a:p>
        </p:txBody>
      </p:sp>
      <p:pic>
        <p:nvPicPr>
          <p:cNvPr id="6" name="図 5">
            <a:extLst>
              <a:ext uri="{FF2B5EF4-FFF2-40B4-BE49-F238E27FC236}">
                <a16:creationId xmlns:a16="http://schemas.microsoft.com/office/drawing/2014/main" id="{B4D7C3D7-4AC0-30A5-036B-FF1B9DCE9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6" y="381803"/>
            <a:ext cx="4696439" cy="5783393"/>
          </a:xfrm>
          <a:prstGeom prst="rect">
            <a:avLst/>
          </a:prstGeom>
        </p:spPr>
      </p:pic>
      <p:pic>
        <p:nvPicPr>
          <p:cNvPr id="10" name="図 9">
            <a:extLst>
              <a:ext uri="{FF2B5EF4-FFF2-40B4-BE49-F238E27FC236}">
                <a16:creationId xmlns:a16="http://schemas.microsoft.com/office/drawing/2014/main" id="{92B20E60-EDAC-D283-7FCB-E22245EB9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365" y="381802"/>
            <a:ext cx="4394042" cy="5783393"/>
          </a:xfrm>
          <a:prstGeom prst="rect">
            <a:avLst/>
          </a:prstGeom>
        </p:spPr>
      </p:pic>
      <p:sp>
        <p:nvSpPr>
          <p:cNvPr id="2" name="正方形/長方形 1">
            <a:extLst>
              <a:ext uri="{FF2B5EF4-FFF2-40B4-BE49-F238E27FC236}">
                <a16:creationId xmlns:a16="http://schemas.microsoft.com/office/drawing/2014/main" id="{B16AD3F5-3ECF-93FE-686D-7F3973CCA26F}"/>
              </a:ext>
            </a:extLst>
          </p:cNvPr>
          <p:cNvSpPr/>
          <p:nvPr/>
        </p:nvSpPr>
        <p:spPr>
          <a:xfrm>
            <a:off x="1561314" y="5022802"/>
            <a:ext cx="1783976" cy="771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啓明館</a:t>
            </a:r>
            <a:endParaRPr kumimoji="1" lang="ja-JP" altLang="en-US" sz="2800" b="1" dirty="0">
              <a:solidFill>
                <a:schemeClr val="tx1"/>
              </a:solidFill>
            </a:endParaRPr>
          </a:p>
        </p:txBody>
      </p:sp>
      <p:sp>
        <p:nvSpPr>
          <p:cNvPr id="4" name="正方形/長方形 3">
            <a:extLst>
              <a:ext uri="{FF2B5EF4-FFF2-40B4-BE49-F238E27FC236}">
                <a16:creationId xmlns:a16="http://schemas.microsoft.com/office/drawing/2014/main" id="{87CF345E-3E8F-D57D-25C2-B0B2D6B4ECD9}"/>
              </a:ext>
            </a:extLst>
          </p:cNvPr>
          <p:cNvSpPr/>
          <p:nvPr/>
        </p:nvSpPr>
        <p:spPr>
          <a:xfrm>
            <a:off x="7725961" y="5022802"/>
            <a:ext cx="3037507" cy="9400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アーモスト館</a:t>
            </a:r>
          </a:p>
        </p:txBody>
      </p:sp>
    </p:spTree>
    <p:extLst>
      <p:ext uri="{BB962C8B-B14F-4D97-AF65-F5344CB8AC3E}">
        <p14:creationId xmlns:p14="http://schemas.microsoft.com/office/powerpoint/2010/main" val="208057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85D113-24E7-07F7-2916-ACB02CB8B938}"/>
              </a:ext>
            </a:extLst>
          </p:cNvPr>
          <p:cNvSpPr txBox="1"/>
          <p:nvPr/>
        </p:nvSpPr>
        <p:spPr>
          <a:xfrm>
            <a:off x="63688" y="120426"/>
            <a:ext cx="12064621" cy="65556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新島は上海でベルリン号</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207</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から三本マストのワイルド・ロバー号</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Times New Roman" panose="02020603050405020304" pitchFamily="18" charset="0"/>
              </a:rPr>
              <a:t>1100</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）に移り、憧れのボストンに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1865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7</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日に着いた。乗員は下船、残された新島は孤独と不安の中で過ごした。３ヶ月後に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S</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・テイラー船長の手紙を見たと船主ハーディー夫妻が現れ、新島が書き上げた脱国の理由書に感激。物心両面で支えると決心。</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Joseph Hardy neesima</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と名付けた。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ジョセフはハーディー氏の援助でフィリップス・アカデミーに編入・卒業、アンドーバー教会で洗礼を受けキリスト教徒に、アマースト大学へ進学・卒業（日本人初の理学士）、民主主義、自由主義に触れ、成長し、アンドーバー神学校で牧師を目指し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1"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mn-cs"/>
              </a:rPr>
              <a:t>1871</a:t>
            </a:r>
            <a:r>
              <a:rPr kumimoji="0" lang="ja-JP" altLang="en-US" sz="2800" b="1"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mn-cs"/>
              </a:rPr>
              <a:t>年新島は外交官森有礼</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留学免許状と旅券が届けられ、自由の身となる。翌年ワシントンで文部理事官田中不二麿の教育視察で通訳を委嘱され、休学、二人でアメリカ東部とヨーロッパ７カ国を視察、ベルリンで復命報告書を作成。</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1873</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年に神学校に復帰。翌年日本通信員に。海外伝道協会総会でキリスト教主義大学を日本に作ると訴え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寄付</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千ドル集まる）、　</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endPar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4" name="直線コネクタ 3">
            <a:extLst>
              <a:ext uri="{FF2B5EF4-FFF2-40B4-BE49-F238E27FC236}">
                <a16:creationId xmlns:a16="http://schemas.microsoft.com/office/drawing/2014/main" id="{9ED1AB15-7540-C73E-12A0-4C29A918B2AE}"/>
              </a:ext>
            </a:extLst>
          </p:cNvPr>
          <p:cNvCxnSpPr/>
          <p:nvPr/>
        </p:nvCxnSpPr>
        <p:spPr>
          <a:xfrm>
            <a:off x="3152633" y="1037230"/>
            <a:ext cx="682388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20B79ADC-E6DC-3E05-C8AE-D93D1AECB234}"/>
              </a:ext>
            </a:extLst>
          </p:cNvPr>
          <p:cNvCxnSpPr/>
          <p:nvPr/>
        </p:nvCxnSpPr>
        <p:spPr>
          <a:xfrm>
            <a:off x="206991" y="1462586"/>
            <a:ext cx="682388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D5283519-2C85-2322-8EB3-D13A18B7BA91}"/>
              </a:ext>
            </a:extLst>
          </p:cNvPr>
          <p:cNvCxnSpPr/>
          <p:nvPr/>
        </p:nvCxnSpPr>
        <p:spPr>
          <a:xfrm>
            <a:off x="206991" y="1901589"/>
            <a:ext cx="6823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D2557B-97DB-25C7-3C16-A1014053F20B}"/>
              </a:ext>
            </a:extLst>
          </p:cNvPr>
          <p:cNvCxnSpPr>
            <a:cxnSpLocks/>
          </p:cNvCxnSpPr>
          <p:nvPr/>
        </p:nvCxnSpPr>
        <p:spPr>
          <a:xfrm>
            <a:off x="9976513" y="1901589"/>
            <a:ext cx="18970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5CBC111-ADB8-924D-D795-2C57B73C7357}"/>
              </a:ext>
            </a:extLst>
          </p:cNvPr>
          <p:cNvCxnSpPr>
            <a:cxnSpLocks/>
          </p:cNvCxnSpPr>
          <p:nvPr/>
        </p:nvCxnSpPr>
        <p:spPr>
          <a:xfrm>
            <a:off x="693760" y="2354239"/>
            <a:ext cx="1080447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5A8AFF2E-A036-05B4-DC3B-CF3490AB960F}"/>
              </a:ext>
            </a:extLst>
          </p:cNvPr>
          <p:cNvSpPr/>
          <p:nvPr/>
        </p:nvSpPr>
        <p:spPr>
          <a:xfrm>
            <a:off x="5813946" y="2354239"/>
            <a:ext cx="4326341" cy="41170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9DAB67BB-68B0-CB5F-D5DF-BE7BD5E9B2BC}"/>
              </a:ext>
            </a:extLst>
          </p:cNvPr>
          <p:cNvSpPr/>
          <p:nvPr/>
        </p:nvSpPr>
        <p:spPr>
          <a:xfrm>
            <a:off x="1418314" y="5688786"/>
            <a:ext cx="9483582" cy="99983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D2A158E-0D2C-9395-68E2-7502661AEACE}"/>
              </a:ext>
            </a:extLst>
          </p:cNvPr>
          <p:cNvSpPr txBox="1"/>
          <p:nvPr/>
        </p:nvSpPr>
        <p:spPr>
          <a:xfrm>
            <a:off x="1551907" y="5773202"/>
            <a:ext cx="9221779" cy="830997"/>
          </a:xfrm>
          <a:prstGeom prst="rect">
            <a:avLst/>
          </a:prstGeom>
          <a:solidFill>
            <a:schemeClr val="accent4"/>
          </a:solidFill>
        </p:spPr>
        <p:txBody>
          <a:bodyPr wrap="square" rtlCol="0">
            <a:spAutoFit/>
          </a:bodyPr>
          <a:lstStyle/>
          <a:p>
            <a:r>
              <a:rPr kumimoji="1" lang="ja-JP" altLang="en-US" sz="2400" b="1" dirty="0"/>
              <a:t>ミセス・スーザン・ハーディー　　アルフィーアス・ハーディー</a:t>
            </a:r>
            <a:endParaRPr kumimoji="1" lang="en-US" altLang="ja-JP" sz="2400" b="1" dirty="0"/>
          </a:p>
          <a:p>
            <a:r>
              <a:rPr kumimoji="1" lang="ja-JP" altLang="en-US" sz="2400" b="1" dirty="0"/>
              <a:t>　　（</a:t>
            </a:r>
            <a:r>
              <a:rPr kumimoji="1" lang="en-US" altLang="ja-JP" sz="2400" b="1" dirty="0"/>
              <a:t>1817</a:t>
            </a:r>
            <a:r>
              <a:rPr kumimoji="1" lang="ja-JP" altLang="en-US" sz="2400" b="1" dirty="0"/>
              <a:t>～</a:t>
            </a:r>
            <a:r>
              <a:rPr kumimoji="1" lang="en-US" altLang="ja-JP" sz="2400" b="1" dirty="0"/>
              <a:t>1904</a:t>
            </a:r>
            <a:r>
              <a:rPr kumimoji="1" lang="ja-JP" altLang="en-US" sz="2400" b="1" dirty="0"/>
              <a:t>）　　ハーディー夫妻　　　（</a:t>
            </a:r>
            <a:r>
              <a:rPr kumimoji="1" lang="en-US" altLang="ja-JP" sz="2400" b="1" dirty="0"/>
              <a:t>1815</a:t>
            </a:r>
            <a:r>
              <a:rPr kumimoji="1" lang="ja-JP" altLang="en-US" sz="2400" b="1" dirty="0"/>
              <a:t>～</a:t>
            </a:r>
            <a:r>
              <a:rPr kumimoji="1" lang="en-US" altLang="ja-JP" sz="2400" b="1" dirty="0"/>
              <a:t>1887</a:t>
            </a:r>
            <a:r>
              <a:rPr kumimoji="1" lang="ja-JP" altLang="en-US" sz="2400" b="1" dirty="0"/>
              <a:t>）　　　　　　</a:t>
            </a:r>
          </a:p>
        </p:txBody>
      </p:sp>
      <p:pic>
        <p:nvPicPr>
          <p:cNvPr id="19" name="図 18">
            <a:extLst>
              <a:ext uri="{FF2B5EF4-FFF2-40B4-BE49-F238E27FC236}">
                <a16:creationId xmlns:a16="http://schemas.microsoft.com/office/drawing/2014/main" id="{098828B5-170B-722C-1C49-6720ED114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408" y="0"/>
            <a:ext cx="9568135" cy="5701334"/>
          </a:xfrm>
          <a:prstGeom prst="rect">
            <a:avLst/>
          </a:prstGeom>
        </p:spPr>
      </p:pic>
    </p:spTree>
    <p:extLst>
      <p:ext uri="{BB962C8B-B14F-4D97-AF65-F5344CB8AC3E}">
        <p14:creationId xmlns:p14="http://schemas.microsoft.com/office/powerpoint/2010/main" val="423291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85D113-24E7-07F7-2916-ACB02CB8B938}"/>
              </a:ext>
            </a:extLst>
          </p:cNvPr>
          <p:cNvSpPr txBox="1"/>
          <p:nvPr/>
        </p:nvSpPr>
        <p:spPr>
          <a:xfrm>
            <a:off x="63688" y="120426"/>
            <a:ext cx="12064621" cy="65556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新島は上海でベルリン号</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207</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から三本マストのワイルド・ロバー号</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Times New Roman" panose="02020603050405020304" pitchFamily="18" charset="0"/>
              </a:rPr>
              <a:t>1100</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）に移り、憧れのボストンに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1865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7</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日に着いた。乗員は下船、残された新島は孤独と不安の中で過ごした。３ヶ月後に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S</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・テイラー船長の手紙を見たと船主ハーディー夫妻が現れ、新島が書き上げた脱国の理由書に感激。物心両面で支えると決心。</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Joseph Hardy neesima</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と名付けた。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ジョセフはハーディー氏の援助でフィリップス・アカデミーに編入・卒業、アンドーバー教会で洗礼を受けキリスト教徒に、アマースト大学へ進学・卒業（日本人初の理学士）、民主主義、自由主義に触れ、成長し、アンドーバー神学校で牧師を目指し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1"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mn-cs"/>
              </a:rPr>
              <a:t>1871</a:t>
            </a:r>
            <a:r>
              <a:rPr kumimoji="0" lang="ja-JP" altLang="en-US" sz="2800" b="1"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mn-cs"/>
              </a:rPr>
              <a:t>年新島は外交官森有礼</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留学免許状と旅券が届けられ、自由の身となる。翌年ワシントンで文部理事官田中不二麿の教育視察で通訳を委嘱され、休学、二人でアメリカ東部とヨーロッパ７カ国を視察、ベルリンで復命報告書を作成。</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1873</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年に神学校に復帰。翌年日本通信員に。海外伝道協会総会でキリスト教主義大学を日本に作ると訴え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寄付</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千ドル集まる）、　</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endPar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5A8AFF2E-A036-05B4-DC3B-CF3490AB960F}"/>
              </a:ext>
            </a:extLst>
          </p:cNvPr>
          <p:cNvSpPr/>
          <p:nvPr/>
        </p:nvSpPr>
        <p:spPr>
          <a:xfrm>
            <a:off x="5813946" y="2354239"/>
            <a:ext cx="4326341" cy="41170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D393257F-B977-7199-9F6E-0CEA6E69D266}"/>
              </a:ext>
            </a:extLst>
          </p:cNvPr>
          <p:cNvSpPr/>
          <p:nvPr/>
        </p:nvSpPr>
        <p:spPr>
          <a:xfrm>
            <a:off x="681251" y="2765939"/>
            <a:ext cx="4109113" cy="41170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3B7E604-56D4-6A17-11B8-DAC8C8A98E75}"/>
              </a:ext>
            </a:extLst>
          </p:cNvPr>
          <p:cNvSpPr/>
          <p:nvPr/>
        </p:nvSpPr>
        <p:spPr>
          <a:xfrm>
            <a:off x="8527576" y="2765939"/>
            <a:ext cx="2636293" cy="4117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A114114B-4CD5-BBEA-9097-8BF9320D6B1D}"/>
              </a:ext>
            </a:extLst>
          </p:cNvPr>
          <p:cNvSpPr/>
          <p:nvPr/>
        </p:nvSpPr>
        <p:spPr>
          <a:xfrm>
            <a:off x="127379" y="3589338"/>
            <a:ext cx="5181600" cy="41170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2115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85D113-24E7-07F7-2916-ACB02CB8B938}"/>
              </a:ext>
            </a:extLst>
          </p:cNvPr>
          <p:cNvSpPr txBox="1"/>
          <p:nvPr/>
        </p:nvSpPr>
        <p:spPr>
          <a:xfrm>
            <a:off x="63688" y="120426"/>
            <a:ext cx="12064621" cy="69865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新島は上海でベルリン号</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207</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から三本マストのワイルド・ロバー号</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Times New Roman" panose="02020603050405020304" pitchFamily="18" charset="0"/>
              </a:rPr>
              <a:t>1100</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）に移り、憧れのボストンに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1865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7</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日に着いた。乗員は下船、残された新島は孤独と不安の中で過ごした。３ヶ月後に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S</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・テイラー船長の手紙を見たと船主ハーディー夫妻が現れ、新島が書き上げた脱国の理由書に感激。物心両面で支えると決心。</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Joseph Hardy neesima</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と名付けた。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ジョセフはハーディー氏の援助でフィリップス・アカデミーに編入・卒業、アンドーバー教会で洗礼を受けキリスト教徒に、アマースト大学へ進学・卒業（日本人初の理学士）、民主主義、自由主義に触れ、成長し、アンドーバー神学校で牧師を目指し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1"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1871</a:t>
            </a:r>
            <a:r>
              <a:rPr kumimoji="0" lang="ja-JP" altLang="en-US" sz="2800" b="1"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年</a:t>
            </a:r>
            <a:r>
              <a:rPr kumimoji="0" lang="ja-JP" altLang="en-US" sz="2800"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mn-cs"/>
              </a:rPr>
              <a:t>新島は</a:t>
            </a:r>
            <a:r>
              <a:rPr kumimoji="0" lang="ja-JP" altLang="en-US" sz="2800" b="1"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mn-cs"/>
              </a:rPr>
              <a:t>外交官森有礼</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留学免許状と旅券が届けられ、自由の身となる。翌年ワシントンで、木戸孝允と面談。岩倉具視使節団、文部理事官田中不二麿の教育視察で通訳を委嘱され、休学、二人でアメリカ東部とヨーロッパ７カ国を視察、ベルリンで復命報告書を作成。</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1873</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年に神学校に復帰。翌年日本通信員に。海外伝道協会総会でキリスト教主義大学を日本に作ると訴え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寄付</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千ドル集まる）、　</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endParaRPr kumimoji="0"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7" name="爆発: 14 pt 16">
            <a:extLst>
              <a:ext uri="{FF2B5EF4-FFF2-40B4-BE49-F238E27FC236}">
                <a16:creationId xmlns:a16="http://schemas.microsoft.com/office/drawing/2014/main" id="{06E51896-7684-F85B-A1D9-594811F8582E}"/>
              </a:ext>
            </a:extLst>
          </p:cNvPr>
          <p:cNvSpPr/>
          <p:nvPr/>
        </p:nvSpPr>
        <p:spPr>
          <a:xfrm rot="10800000">
            <a:off x="2385211" y="120425"/>
            <a:ext cx="7912086" cy="4164961"/>
          </a:xfrm>
          <a:prstGeom prst="irregularSeal2">
            <a:avLst/>
          </a:prstGeom>
          <a:solidFill>
            <a:schemeClr val="accent4">
              <a:lumMod val="20000"/>
              <a:lumOff val="80000"/>
            </a:scheme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8080C320-6A8E-77B9-8A53-14A920DEA17B}"/>
              </a:ext>
            </a:extLst>
          </p:cNvPr>
          <p:cNvSpPr txBox="1"/>
          <p:nvPr/>
        </p:nvSpPr>
        <p:spPr>
          <a:xfrm>
            <a:off x="4007630" y="1523494"/>
            <a:ext cx="579915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人生の転機</a:t>
            </a:r>
          </a:p>
        </p:txBody>
      </p:sp>
      <p:sp>
        <p:nvSpPr>
          <p:cNvPr id="2" name="楕円 1">
            <a:extLst>
              <a:ext uri="{FF2B5EF4-FFF2-40B4-BE49-F238E27FC236}">
                <a16:creationId xmlns:a16="http://schemas.microsoft.com/office/drawing/2014/main" id="{9A06CC3B-A20D-E1EE-9211-E9D7A66F7C71}"/>
              </a:ext>
            </a:extLst>
          </p:cNvPr>
          <p:cNvSpPr/>
          <p:nvPr/>
        </p:nvSpPr>
        <p:spPr>
          <a:xfrm>
            <a:off x="3607496" y="3893347"/>
            <a:ext cx="1227551" cy="691180"/>
          </a:xfrm>
          <a:prstGeom prst="ellipse">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FF42092-604A-5ACB-E737-93C4A7A3ECDC}"/>
              </a:ext>
            </a:extLst>
          </p:cNvPr>
          <p:cNvSpPr txBox="1"/>
          <p:nvPr/>
        </p:nvSpPr>
        <p:spPr>
          <a:xfrm>
            <a:off x="6096000" y="1064712"/>
            <a:ext cx="202086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1" i="0" u="none" strike="noStrike" kern="1200" cap="none" spc="0" normalizeH="0" baseline="0" noProof="0" dirty="0">
                <a:ln>
                  <a:noFill/>
                </a:ln>
                <a:solidFill>
                  <a:srgbClr val="00B0F0"/>
                </a:solidFill>
                <a:effectLst/>
                <a:uLnTx/>
                <a:uFillTx/>
                <a:latin typeface="游明朝" panose="02020400000000000000" pitchFamily="18" charset="-128"/>
                <a:ea typeface="游明朝" panose="02020400000000000000" pitchFamily="18" charset="-128"/>
                <a:cs typeface="+mn-cs"/>
              </a:rPr>
              <a:t>1871</a:t>
            </a:r>
            <a:r>
              <a:rPr kumimoji="0" lang="ja-JP" altLang="en-US" sz="4000" b="1" i="0" u="none" strike="noStrike" kern="1200" cap="none" spc="0" normalizeH="0" baseline="0" noProof="0" dirty="0">
                <a:ln>
                  <a:noFill/>
                </a:ln>
                <a:solidFill>
                  <a:srgbClr val="00B0F0"/>
                </a:solidFill>
                <a:effectLst/>
                <a:uLnTx/>
                <a:uFillTx/>
                <a:latin typeface="游明朝" panose="02020400000000000000" pitchFamily="18" charset="-128"/>
                <a:ea typeface="游明朝" panose="02020400000000000000" pitchFamily="18" charset="-128"/>
                <a:cs typeface="+mn-cs"/>
              </a:rPr>
              <a:t>年</a:t>
            </a:r>
            <a:endParaRPr kumimoji="1" lang="ja-JP" altLang="en-US" sz="4000" b="0" i="0" u="none" strike="noStrike" kern="1200" cap="none" spc="0" normalizeH="0" baseline="0" noProof="0" dirty="0">
              <a:ln>
                <a:noFill/>
              </a:ln>
              <a:solidFill>
                <a:srgbClr val="00B0F0"/>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0DCD61C9-8561-4FFB-B1BF-74FA444E8158}"/>
              </a:ext>
            </a:extLst>
          </p:cNvPr>
          <p:cNvSpPr/>
          <p:nvPr/>
        </p:nvSpPr>
        <p:spPr>
          <a:xfrm flipV="1">
            <a:off x="5390368" y="4314529"/>
            <a:ext cx="3933173" cy="120427"/>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2F6C95F2-62DD-BAD1-6720-FA548E12E609}"/>
              </a:ext>
            </a:extLst>
          </p:cNvPr>
          <p:cNvSpPr/>
          <p:nvPr/>
        </p:nvSpPr>
        <p:spPr>
          <a:xfrm flipV="1">
            <a:off x="10368403" y="4345600"/>
            <a:ext cx="1656583" cy="89356"/>
          </a:xfrm>
          <a:prstGeom prst="rect">
            <a:avLst/>
          </a:prstGeom>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DB4A4CD0-D7F5-8D02-6C80-2A0BE3CC2658}"/>
              </a:ext>
            </a:extLst>
          </p:cNvPr>
          <p:cNvSpPr/>
          <p:nvPr/>
        </p:nvSpPr>
        <p:spPr>
          <a:xfrm>
            <a:off x="4709787" y="4238937"/>
            <a:ext cx="1490598" cy="737630"/>
          </a:xfrm>
          <a:prstGeom prst="ellipse">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爆発: 14 pt 20">
            <a:extLst>
              <a:ext uri="{FF2B5EF4-FFF2-40B4-BE49-F238E27FC236}">
                <a16:creationId xmlns:a16="http://schemas.microsoft.com/office/drawing/2014/main" id="{300FEE88-6727-1E68-5C5B-D85CA3BDE962}"/>
              </a:ext>
            </a:extLst>
          </p:cNvPr>
          <p:cNvSpPr/>
          <p:nvPr/>
        </p:nvSpPr>
        <p:spPr>
          <a:xfrm rot="10800000">
            <a:off x="2480152" y="361652"/>
            <a:ext cx="8155347" cy="3630303"/>
          </a:xfrm>
          <a:prstGeom prst="irregularSeal2">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551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animBg="1"/>
      <p:bldP spid="7" grpId="0"/>
      <p:bldP spid="9" grpId="0" animBg="1"/>
      <p:bldP spid="10" grpId="0" animBg="1"/>
      <p:bldP spid="12"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D38382-16C3-0533-ADD4-34630B518074}"/>
              </a:ext>
            </a:extLst>
          </p:cNvPr>
          <p:cNvSpPr>
            <a:spLocks noGrp="1"/>
          </p:cNvSpPr>
          <p:nvPr>
            <p:ph type="title"/>
          </p:nvPr>
        </p:nvSpPr>
        <p:spPr>
          <a:xfrm>
            <a:off x="3338944" y="125412"/>
            <a:ext cx="5992091" cy="674688"/>
          </a:xfrm>
          <a:solidFill>
            <a:srgbClr val="FFFF00"/>
          </a:solidFill>
        </p:spPr>
        <p:txBody>
          <a:bodyPr>
            <a:noAutofit/>
          </a:bodyPr>
          <a:lstStyle/>
          <a:p>
            <a:pPr algn="ctr"/>
            <a:r>
              <a:rPr lang="ja-JP" altLang="en-US" sz="2800" b="1" i="0" u="none" strike="noStrike" baseline="0" dirty="0">
                <a:solidFill>
                  <a:srgbClr val="000000"/>
                </a:solidFill>
                <a:latin typeface="Times New Roman" panose="02020603050405020304" pitchFamily="18" charset="0"/>
                <a:ea typeface="ＪＳ明朝" panose="02020309000101010101" pitchFamily="17" charset="-128"/>
              </a:rPr>
              <a:t>法を犯して国外への脱国した人々</a:t>
            </a:r>
            <a:endParaRPr kumimoji="1" lang="ja-JP" altLang="en-US" sz="2800" dirty="0"/>
          </a:p>
        </p:txBody>
      </p:sp>
      <p:sp>
        <p:nvSpPr>
          <p:cNvPr id="8" name="四角形: 角を丸くする 7">
            <a:extLst>
              <a:ext uri="{FF2B5EF4-FFF2-40B4-BE49-F238E27FC236}">
                <a16:creationId xmlns:a16="http://schemas.microsoft.com/office/drawing/2014/main" id="{7640C8B3-7643-576B-2A70-FA87D2D18B18}"/>
              </a:ext>
            </a:extLst>
          </p:cNvPr>
          <p:cNvSpPr/>
          <p:nvPr/>
        </p:nvSpPr>
        <p:spPr>
          <a:xfrm>
            <a:off x="1735281" y="2693956"/>
            <a:ext cx="10016835" cy="997528"/>
          </a:xfrm>
          <a:prstGeom prst="round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9FA51F7-4EF3-58D1-CB41-2E01BE648CCB}"/>
              </a:ext>
            </a:extLst>
          </p:cNvPr>
          <p:cNvSpPr txBox="1"/>
          <p:nvPr/>
        </p:nvSpPr>
        <p:spPr>
          <a:xfrm>
            <a:off x="3261011" y="2864221"/>
            <a:ext cx="8413171" cy="646331"/>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7</a:t>
            </a:r>
            <a:r>
              <a:rPr kumimoji="1" lang="ja-JP"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月</a:t>
            </a:r>
            <a:r>
              <a:rPr kumimoji="1" lang="en-US" altLang="ja-JP"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17</a:t>
            </a:r>
            <a:r>
              <a:rPr kumimoji="1" lang="ja-JP"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日夜半函館からベルリン号でアメリカに脱国、手持ち金は</a:t>
            </a:r>
            <a:r>
              <a:rPr kumimoji="1" lang="en-US" altLang="ja-JP"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4</a:t>
            </a:r>
            <a:r>
              <a:rPr kumimoji="1" lang="ja-JP"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両。ハーディー夫妻の庇護を受け、大学、神学校を卒業。</a:t>
            </a:r>
            <a:r>
              <a:rPr kumimoji="1" lang="en-US" altLang="ja-JP"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10</a:t>
            </a:r>
            <a:r>
              <a:rPr kumimoji="1" lang="ja-JP"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ＪＳ明朝" panose="02020309000101010101" pitchFamily="17" charset="-128"/>
                <a:cs typeface="+mn-cs"/>
              </a:rPr>
              <a:t>年振りに帰国、同志社英学校を作る。</a:t>
            </a:r>
            <a:endPar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44F26DA6-3039-5007-3D85-AC70680F8DD8}"/>
              </a:ext>
            </a:extLst>
          </p:cNvPr>
          <p:cNvSpPr txBox="1"/>
          <p:nvPr/>
        </p:nvSpPr>
        <p:spPr>
          <a:xfrm>
            <a:off x="316924" y="1519864"/>
            <a:ext cx="9473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ＪＳ明朝" panose="02020309000101010101" pitchFamily="17" charset="-128"/>
                <a:cs typeface="+mn-cs"/>
              </a:rPr>
              <a:t>1863</a:t>
            </a: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年</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四角形: 角を丸くする 14">
            <a:extLst>
              <a:ext uri="{FF2B5EF4-FFF2-40B4-BE49-F238E27FC236}">
                <a16:creationId xmlns:a16="http://schemas.microsoft.com/office/drawing/2014/main" id="{4B368075-3001-F5E9-7665-73DC4EC5FE9D}"/>
              </a:ext>
            </a:extLst>
          </p:cNvPr>
          <p:cNvSpPr/>
          <p:nvPr/>
        </p:nvSpPr>
        <p:spPr>
          <a:xfrm>
            <a:off x="1735281" y="1205766"/>
            <a:ext cx="10016835" cy="997528"/>
          </a:xfrm>
          <a:prstGeom prst="round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四角形: 角を丸くする 15">
            <a:extLst>
              <a:ext uri="{FF2B5EF4-FFF2-40B4-BE49-F238E27FC236}">
                <a16:creationId xmlns:a16="http://schemas.microsoft.com/office/drawing/2014/main" id="{06620564-B976-D539-124E-E04496529B92}"/>
              </a:ext>
            </a:extLst>
          </p:cNvPr>
          <p:cNvSpPr/>
          <p:nvPr/>
        </p:nvSpPr>
        <p:spPr>
          <a:xfrm>
            <a:off x="1735280" y="4496221"/>
            <a:ext cx="10016835" cy="997528"/>
          </a:xfrm>
          <a:prstGeom prst="round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262A2A6A-36B9-BF84-0D7A-F94C7FF7C1AA}"/>
              </a:ext>
            </a:extLst>
          </p:cNvPr>
          <p:cNvSpPr txBox="1"/>
          <p:nvPr/>
        </p:nvSpPr>
        <p:spPr>
          <a:xfrm>
            <a:off x="296143" y="3139557"/>
            <a:ext cx="9473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ＪＳ明朝" panose="02020309000101010101" pitchFamily="17" charset="-128"/>
                <a:cs typeface="+mn-cs"/>
              </a:rPr>
              <a:t>1864</a:t>
            </a: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年</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FD27FE1C-A900-2CD9-8B6D-209324193ADE}"/>
              </a:ext>
            </a:extLst>
          </p:cNvPr>
          <p:cNvSpPr txBox="1"/>
          <p:nvPr/>
        </p:nvSpPr>
        <p:spPr>
          <a:xfrm>
            <a:off x="316924" y="4759250"/>
            <a:ext cx="9473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ＪＳ明朝" panose="02020309000101010101" pitchFamily="17" charset="-128"/>
                <a:cs typeface="+mn-cs"/>
              </a:rPr>
              <a:t>1865</a:t>
            </a: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年</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B758CD77-7F6B-6731-77C9-2CAFA8822B12}"/>
              </a:ext>
            </a:extLst>
          </p:cNvPr>
          <p:cNvSpPr/>
          <p:nvPr/>
        </p:nvSpPr>
        <p:spPr>
          <a:xfrm>
            <a:off x="1891144" y="1330036"/>
            <a:ext cx="7865919" cy="383584"/>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38516719-A65D-F562-431B-52A9F917CA51}"/>
              </a:ext>
            </a:extLst>
          </p:cNvPr>
          <p:cNvSpPr/>
          <p:nvPr/>
        </p:nvSpPr>
        <p:spPr>
          <a:xfrm>
            <a:off x="1984662" y="4611401"/>
            <a:ext cx="5482940" cy="383584"/>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31D4069D-C363-A65A-87A2-3F3C272D864A}"/>
              </a:ext>
            </a:extLst>
          </p:cNvPr>
          <p:cNvSpPr txBox="1"/>
          <p:nvPr/>
        </p:nvSpPr>
        <p:spPr>
          <a:xfrm>
            <a:off x="1776839" y="1330036"/>
            <a:ext cx="9897343" cy="369332"/>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木戸孝允、こういん、たかよし（</a:t>
            </a:r>
            <a:r>
              <a:rPr kumimoji="1" lang="en-US" altLang="ja-JP"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30</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歳、幕末、桂小五郎）、伊藤博文（</a:t>
            </a:r>
            <a:r>
              <a:rPr kumimoji="1" lang="en-US" altLang="ja-JP"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22</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際）、井上馨（</a:t>
            </a:r>
            <a:r>
              <a:rPr kumimoji="1" lang="en-US" altLang="ja-JP"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28</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歳）</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BB27277A-15BF-B5F2-C1DB-F4FD4743520D}"/>
              </a:ext>
            </a:extLst>
          </p:cNvPr>
          <p:cNvSpPr txBox="1"/>
          <p:nvPr/>
        </p:nvSpPr>
        <p:spPr>
          <a:xfrm>
            <a:off x="2298988" y="1762687"/>
            <a:ext cx="92868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長州藩命で、英船で横浜からイギリスに密航（一人当り</a:t>
            </a:r>
            <a:r>
              <a:rPr kumimoji="1" lang="en-US" altLang="ja-JP"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1000</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両の手当）、</a:t>
            </a:r>
            <a:r>
              <a:rPr kumimoji="1" lang="en-US" altLang="ja-JP"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1864</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年帰国</a:t>
            </a:r>
            <a:r>
              <a:rPr kumimoji="1" lang="ja-JP" altLang="en-US" sz="1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35CF3BC6-3784-5266-8507-E2C987B5C3CA}"/>
              </a:ext>
            </a:extLst>
          </p:cNvPr>
          <p:cNvSpPr/>
          <p:nvPr/>
        </p:nvSpPr>
        <p:spPr>
          <a:xfrm>
            <a:off x="1891144" y="2869554"/>
            <a:ext cx="1214004" cy="562612"/>
          </a:xfrm>
          <a:prstGeom prst="ellipse">
            <a:avLst/>
          </a:prstGeom>
          <a:solidFill>
            <a:srgbClr val="FFFF00"/>
          </a:solid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游明朝" panose="02020400000000000000" pitchFamily="18" charset="-128"/>
                <a:ea typeface="游明朝" panose="02020400000000000000" pitchFamily="18" charset="-128"/>
                <a:cs typeface="+mn-cs"/>
              </a:rPr>
              <a:t>新島襄</a:t>
            </a: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C03C80C1-1F70-26E2-8846-2BFBD58B635F}"/>
              </a:ext>
            </a:extLst>
          </p:cNvPr>
          <p:cNvSpPr txBox="1"/>
          <p:nvPr/>
        </p:nvSpPr>
        <p:spPr>
          <a:xfrm>
            <a:off x="1977731" y="4618527"/>
            <a:ext cx="7276231" cy="369332"/>
          </a:xfrm>
          <a:prstGeom prst="rect">
            <a:avLst/>
          </a:prstGeom>
          <a:solidFill>
            <a:schemeClr val="accent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1" lang="en-US" altLang="ja-JP" sz="16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19</a:t>
            </a:r>
            <a:r>
              <a:rPr kumimoji="1" lang="ja-JP" altLang="en-US" sz="1600" b="1"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歳</a:t>
            </a:r>
            <a:r>
              <a:rPr kumimoji="1" lang="ja-JP" altLang="en-US" sz="16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の</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森有札（ありのり）、　五代友厚</a:t>
            </a:r>
            <a:r>
              <a:rPr kumimoji="1" lang="ja-JP" altLang="en-US" sz="1800" b="0"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ら</a:t>
            </a:r>
            <a:r>
              <a:rPr kumimoji="1" lang="en-US" altLang="ja-JP" sz="1800" b="0" i="0" u="none" strike="noStrike" kern="1200" cap="none" spc="0" normalizeH="0" baseline="0" noProof="0" dirty="0">
                <a:ln>
                  <a:noFill/>
                </a:ln>
                <a:solidFill>
                  <a:srgbClr val="000000"/>
                </a:solidFill>
                <a:effectLst/>
                <a:uLnTx/>
                <a:uFillTx/>
                <a:latin typeface="ＭＳ 明朝" panose="02020609040205080304" pitchFamily="17" charset="-128"/>
                <a:ea typeface="游明朝" panose="02020400000000000000" pitchFamily="18" charset="-128"/>
                <a:cs typeface="+mn-cs"/>
              </a:rPr>
              <a:t>15</a:t>
            </a:r>
            <a:r>
              <a:rPr kumimoji="1" lang="ja-JP" altLang="en-US" sz="1800" b="0"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名の</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薩摩藩英国留学生</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68BAAF4A-B374-C1FE-33BD-4409299402F5}"/>
              </a:ext>
            </a:extLst>
          </p:cNvPr>
          <p:cNvSpPr txBox="1"/>
          <p:nvPr/>
        </p:nvSpPr>
        <p:spPr>
          <a:xfrm>
            <a:off x="1891144" y="4994985"/>
            <a:ext cx="103008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薩摩の西岸に英船の迎えで密航</a:t>
            </a:r>
            <a:r>
              <a:rPr kumimoji="1" lang="ja-JP" altLang="en-US" sz="1800" b="0"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ロシア、アメリカを経て明治政府が誕生した</a:t>
            </a:r>
            <a:r>
              <a:rPr kumimoji="1" lang="en-US" altLang="ja-JP" sz="1800" b="1" i="0" u="none" strike="noStrike" kern="1200" cap="none" spc="0" normalizeH="0" baseline="0" noProof="0" dirty="0">
                <a:ln>
                  <a:noFill/>
                </a:ln>
                <a:solidFill>
                  <a:srgbClr val="000000"/>
                </a:solidFill>
                <a:effectLst/>
                <a:uLnTx/>
                <a:uFillTx/>
                <a:latin typeface="ＭＳ 明朝" panose="02020609040205080304" pitchFamily="17" charset="-128"/>
                <a:ea typeface="游明朝" panose="02020400000000000000" pitchFamily="18" charset="-128"/>
                <a:cs typeface="+mn-cs"/>
              </a:rPr>
              <a:t>1868</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年</a:t>
            </a:r>
            <a:r>
              <a:rPr kumimoji="1" lang="ja-JP" altLang="en-US" sz="1800" b="0"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に</a:t>
            </a:r>
            <a:r>
              <a:rPr kumimoji="1" lang="ja-JP" altLang="en-US" sz="1800" b="1"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帰国</a:t>
            </a:r>
            <a:r>
              <a:rPr kumimoji="1" lang="ja-JP" altLang="en-US" sz="1800" b="0" i="0" u="none" strike="noStrike" kern="1200" cap="none" spc="0" normalizeH="0" baseline="0" noProof="0" dirty="0">
                <a:ln>
                  <a:noFill/>
                </a:ln>
                <a:solidFill>
                  <a:srgbClr val="000000"/>
                </a:solidFill>
                <a:effectLst/>
                <a:uLnTx/>
                <a:uFillTx/>
                <a:latin typeface="游明朝" panose="02020400000000000000" pitchFamily="18" charset="-128"/>
                <a:ea typeface="ＭＳ 明朝" panose="02020609040205080304" pitchFamily="17"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3" name="四角形: 角を丸くする 32">
            <a:extLst>
              <a:ext uri="{FF2B5EF4-FFF2-40B4-BE49-F238E27FC236}">
                <a16:creationId xmlns:a16="http://schemas.microsoft.com/office/drawing/2014/main" id="{53305A70-A1A3-FCBC-1C1A-96C995622D67}"/>
              </a:ext>
            </a:extLst>
          </p:cNvPr>
          <p:cNvSpPr/>
          <p:nvPr/>
        </p:nvSpPr>
        <p:spPr>
          <a:xfrm>
            <a:off x="9347480" y="4575127"/>
            <a:ext cx="2082520" cy="36933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CEDDE48D-BCD8-B263-09A8-B1FB1DD2C176}"/>
              </a:ext>
            </a:extLst>
          </p:cNvPr>
          <p:cNvSpPr txBox="1"/>
          <p:nvPr/>
        </p:nvSpPr>
        <p:spPr>
          <a:xfrm>
            <a:off x="9475868" y="4654033"/>
            <a:ext cx="2252994"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一橋大学創設者</a:t>
            </a:r>
          </a:p>
        </p:txBody>
      </p:sp>
      <p:cxnSp>
        <p:nvCxnSpPr>
          <p:cNvPr id="36" name="直線矢印コネクタ 35">
            <a:extLst>
              <a:ext uri="{FF2B5EF4-FFF2-40B4-BE49-F238E27FC236}">
                <a16:creationId xmlns:a16="http://schemas.microsoft.com/office/drawing/2014/main" id="{C8B429AA-54E2-49BE-FFB6-97523304F860}"/>
              </a:ext>
            </a:extLst>
          </p:cNvPr>
          <p:cNvCxnSpPr/>
          <p:nvPr/>
        </p:nvCxnSpPr>
        <p:spPr>
          <a:xfrm flipH="1">
            <a:off x="2691245" y="1713620"/>
            <a:ext cx="2213264" cy="115060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7" name="テキスト ボックス 36">
            <a:extLst>
              <a:ext uri="{FF2B5EF4-FFF2-40B4-BE49-F238E27FC236}">
                <a16:creationId xmlns:a16="http://schemas.microsoft.com/office/drawing/2014/main" id="{3097EB8E-F143-D37F-4B96-875DA24A0A33}"/>
              </a:ext>
            </a:extLst>
          </p:cNvPr>
          <p:cNvSpPr txBox="1"/>
          <p:nvPr/>
        </p:nvSpPr>
        <p:spPr>
          <a:xfrm>
            <a:off x="2550968" y="2288920"/>
            <a:ext cx="2493818"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同志社大学設置に協力</a:t>
            </a:r>
          </a:p>
        </p:txBody>
      </p:sp>
      <p:cxnSp>
        <p:nvCxnSpPr>
          <p:cNvPr id="39" name="直線矢印コネクタ 38">
            <a:extLst>
              <a:ext uri="{FF2B5EF4-FFF2-40B4-BE49-F238E27FC236}">
                <a16:creationId xmlns:a16="http://schemas.microsoft.com/office/drawing/2014/main" id="{FF29D590-AF68-D655-4CAB-717A2ADDAA9C}"/>
              </a:ext>
            </a:extLst>
          </p:cNvPr>
          <p:cNvCxnSpPr/>
          <p:nvPr/>
        </p:nvCxnSpPr>
        <p:spPr>
          <a:xfrm flipH="1" flipV="1">
            <a:off x="2691245" y="3508889"/>
            <a:ext cx="155864" cy="110963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3F27B978-5C6B-2F75-542B-CABFB007C820}"/>
              </a:ext>
            </a:extLst>
          </p:cNvPr>
          <p:cNvSpPr txBox="1"/>
          <p:nvPr/>
        </p:nvSpPr>
        <p:spPr>
          <a:xfrm>
            <a:off x="1891144" y="3945957"/>
            <a:ext cx="3948547"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同志社大学設置に最も強く関わった</a:t>
            </a:r>
          </a:p>
        </p:txBody>
      </p:sp>
    </p:spTree>
    <p:extLst>
      <p:ext uri="{BB962C8B-B14F-4D97-AF65-F5344CB8AC3E}">
        <p14:creationId xmlns:p14="http://schemas.microsoft.com/office/powerpoint/2010/main" val="156040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85D113-24E7-07F7-2916-ACB02CB8B938}"/>
              </a:ext>
            </a:extLst>
          </p:cNvPr>
          <p:cNvSpPr txBox="1"/>
          <p:nvPr/>
        </p:nvSpPr>
        <p:spPr>
          <a:xfrm>
            <a:off x="63689" y="0"/>
            <a:ext cx="12064621" cy="69865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新島は上海でベルリン号</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207</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から三本マストのワイルド・ロバー号</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Times New Roman" panose="02020603050405020304" pitchFamily="18" charset="0"/>
              </a:rPr>
              <a:t>1100</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）に移り、憧れのボストンに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1865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7</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日に着いた。乗員は下船、残された新島は孤独と不安の中で過ごした。３ヶ月後に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S</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・テイラー船長の手紙を見たと船主ハーディー夫妻が現れ、新島が書き上げた脱国の理由書に感激。物心両面で支えると決心。</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Joseph Hardy neesima</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と名付けた。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ジョセフはハーディー氏の援助でフィリップス・アカデミーに編入・卒業、アンドーバー教会で洗礼を受けキリスト教徒に、アマースト大学へ進学・卒業（日本人初の理学士）、民主主義、自由主義に触れ、成長し、アンドーバー神学校で牧師を目指し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1"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mn-cs"/>
              </a:rPr>
              <a:t>1871</a:t>
            </a:r>
            <a:r>
              <a:rPr kumimoji="0" lang="ja-JP" altLang="en-US" sz="2800" b="1"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mn-cs"/>
              </a:rPr>
              <a:t>年新島は外交官</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森有礼から留学免許状と旅券が届けられ、自由の身となる。翌年ワシントンで木戸孝允と面談。文部理事官田中不二麿から教育視察で通訳を委嘱され、休学、二人でアメリカ東部とヨーロッパ７カ国を視察、ベルリンで復命報告書を作成。</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1873</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年に神学校に復帰。翌年日本通信員に。海外伝道協会総会でキリスト教主義大学を日本に作ると訴え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寄付</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千ドル集まる）、　</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1874</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26</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日、横浜入港。</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年ぶりの帰国（</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31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歳）。</a:t>
            </a:r>
            <a:endParaRPr kumimoji="0"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B6682EC2-394E-BAFA-211B-0AEEBCDA370B}"/>
              </a:ext>
            </a:extLst>
          </p:cNvPr>
          <p:cNvSpPr/>
          <p:nvPr/>
        </p:nvSpPr>
        <p:spPr>
          <a:xfrm>
            <a:off x="3589862" y="3790990"/>
            <a:ext cx="1160059" cy="545911"/>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48EA9D05-84E7-B019-8A1B-6DA4535D1CF7}"/>
              </a:ext>
            </a:extLst>
          </p:cNvPr>
          <p:cNvSpPr/>
          <p:nvPr/>
        </p:nvSpPr>
        <p:spPr>
          <a:xfrm>
            <a:off x="4353636" y="4299046"/>
            <a:ext cx="1514901" cy="423080"/>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吹き出し: 四角形 4">
            <a:extLst>
              <a:ext uri="{FF2B5EF4-FFF2-40B4-BE49-F238E27FC236}">
                <a16:creationId xmlns:a16="http://schemas.microsoft.com/office/drawing/2014/main" id="{34661B22-2292-2860-9B39-44DFAE59DB68}"/>
              </a:ext>
            </a:extLst>
          </p:cNvPr>
          <p:cNvSpPr/>
          <p:nvPr/>
        </p:nvSpPr>
        <p:spPr>
          <a:xfrm>
            <a:off x="177421" y="122830"/>
            <a:ext cx="11950889" cy="3084394"/>
          </a:xfrm>
          <a:prstGeom prst="wedgeRectCallout">
            <a:avLst>
              <a:gd name="adj1" fmla="val -17810"/>
              <a:gd name="adj2" fmla="val 6920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ED7D31"/>
                </a:solidFill>
                <a:effectLst/>
                <a:uLnTx/>
                <a:uFillTx/>
                <a:latin typeface="Times New Roman" panose="02020603050405020304" pitchFamily="18" charset="0"/>
                <a:ea typeface="ＭＳ 明朝" panose="02020609040205080304" pitchFamily="17" charset="-128"/>
                <a:cs typeface="+mn-cs"/>
              </a:rPr>
              <a:t>◎</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 </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新島が密航した翌年、</a:t>
            </a:r>
            <a:r>
              <a:rPr kumimoji="0" lang="en-US" altLang="ja-JP" sz="32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 1865</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年</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森有札</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a:t>
            </a:r>
            <a:r>
              <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17</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歳）は</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薩摩藩英国留学生</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として公費で五代友厚ら</a:t>
            </a:r>
            <a:r>
              <a:rPr kumimoji="0" lang="en-US" altLang="ja-JP" sz="3200" b="0" i="0" u="none" strike="noStrike" kern="1200" cap="none" spc="0" normalizeH="0" baseline="0" noProof="0" dirty="0">
                <a:ln>
                  <a:noFill/>
                </a:ln>
                <a:solidFill>
                  <a:srgbClr val="000000"/>
                </a:solidFill>
                <a:effectLst/>
                <a:uLnTx/>
                <a:uFillTx/>
                <a:latin typeface="ＭＳ 明朝" panose="02020609040205080304" pitchFamily="17" charset="-128"/>
                <a:ea typeface="ＪＳ明朝" panose="02020309000101010101" pitchFamily="17" charset="-128"/>
                <a:cs typeface="+mn-cs"/>
              </a:rPr>
              <a:t>15</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名と出向のイギリス船で密航。</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ロシアやアメリカ</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を経て明治政府が誕生した</a:t>
            </a:r>
            <a:r>
              <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1868</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年に帰国。</a:t>
            </a:r>
            <a:r>
              <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1870</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年、明治政府が海外に派遣した最初の外交官として、新島に会った。</a:t>
            </a:r>
            <a:r>
              <a:rPr kumimoji="0" lang="ja-JP"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ＭＳ 明朝" panose="02020609040205080304" pitchFamily="17" charset="-128"/>
                <a:cs typeface="+mn-cs"/>
              </a:rPr>
              <a:t>（参考；幕府の留学生としてオランダに派遣された榎本武揚は一年間</a:t>
            </a:r>
            <a:r>
              <a:rPr kumimoji="0" lang="en-US" altLang="ja-JP" sz="3200" b="0" i="0" u="none" strike="noStrike" kern="1200" cap="none" spc="0" normalizeH="0" baseline="0" noProof="0" dirty="0">
                <a:ln>
                  <a:noFill/>
                </a:ln>
                <a:solidFill>
                  <a:srgbClr val="0070C0"/>
                </a:solidFill>
                <a:effectLst/>
                <a:uLnTx/>
                <a:uFillTx/>
                <a:latin typeface="Times New Roman" panose="02020603050405020304" pitchFamily="18" charset="0"/>
                <a:ea typeface="ＭＳ 明朝" panose="02020609040205080304" pitchFamily="17" charset="-128"/>
                <a:cs typeface="+mn-cs"/>
              </a:rPr>
              <a:t>160</a:t>
            </a:r>
            <a:r>
              <a:rPr kumimoji="0" lang="ja-JP"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ＭＳ 明朝" panose="02020609040205080304" pitchFamily="17" charset="-128"/>
                <a:cs typeface="+mn-cs"/>
              </a:rPr>
              <a:t>両程の手当を得た）</a:t>
            </a:r>
            <a:endParaRPr kumimoji="0" lang="en-US" altLang="ja-JP" sz="3200" b="0" i="0" u="none" strike="noStrike" kern="1200" cap="none" spc="0" normalizeH="0" baseline="0" noProof="0" dirty="0">
              <a:ln>
                <a:noFill/>
              </a:ln>
              <a:solidFill>
                <a:srgbClr val="0070C0"/>
              </a:solidFill>
              <a:effectLst/>
              <a:uLnTx/>
              <a:uFillTx/>
              <a:latin typeface="Times New Roman" panose="02020603050405020304" pitchFamily="18" charset="0"/>
              <a:ea typeface="ＭＳ 明朝" panose="02020609040205080304" pitchFamily="17" charset="-128"/>
              <a:cs typeface="+mn-cs"/>
            </a:endParaRPr>
          </a:p>
        </p:txBody>
      </p:sp>
      <p:sp>
        <p:nvSpPr>
          <p:cNvPr id="6" name="吹き出し: 角を丸めた四角形 5">
            <a:extLst>
              <a:ext uri="{FF2B5EF4-FFF2-40B4-BE49-F238E27FC236}">
                <a16:creationId xmlns:a16="http://schemas.microsoft.com/office/drawing/2014/main" id="{864BDB49-0927-130D-C04E-F0E377E1BF0E}"/>
              </a:ext>
            </a:extLst>
          </p:cNvPr>
          <p:cNvSpPr/>
          <p:nvPr/>
        </p:nvSpPr>
        <p:spPr>
          <a:xfrm>
            <a:off x="63690" y="5321504"/>
            <a:ext cx="12128310" cy="1473957"/>
          </a:xfrm>
          <a:prstGeom prst="wedgeRoundRectCallout">
            <a:avLst>
              <a:gd name="adj1" fmla="val -9666"/>
              <a:gd name="adj2" fmla="val -86754"/>
              <a:gd name="adj3" fmla="val 16667"/>
            </a:avLst>
          </a:prstGeom>
          <a:solidFill>
            <a:schemeClr val="accent2">
              <a:lumMod val="20000"/>
              <a:lumOff val="80000"/>
            </a:schemeClr>
          </a:solid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ED7D31"/>
                </a:solidFill>
                <a:effectLst/>
                <a:uLnTx/>
                <a:uFillTx/>
                <a:latin typeface="Times New Roman" panose="02020603050405020304" pitchFamily="18" charset="0"/>
                <a:ea typeface="ＭＳ 明朝" panose="02020609040205080304" pitchFamily="17" charset="-128"/>
                <a:cs typeface="+mn-cs"/>
              </a:rPr>
              <a:t>◎</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 </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木戸孝允</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（たかよし）は</a:t>
            </a:r>
            <a:r>
              <a:rPr kumimoji="0" lang="en-US" altLang="ja-JP"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1863</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年、</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長州藩の</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公費</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により、</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伊藤博文、井上馨</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ら５名と</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英船で横浜をイギリスに密航（一人当り</a:t>
            </a:r>
            <a:r>
              <a:rPr kumimoji="0" lang="en-US" altLang="ja-JP"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1000</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両の手当）</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a:t>
            </a:r>
            <a:r>
              <a:rPr kumimoji="0" lang="en-US" altLang="ja-JP"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1864</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年に帰国</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rPr>
              <a:t>。</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ＪＳ明朝" panose="02020309000101010101" pitchFamily="17" charset="-128"/>
              <a:cs typeface="+mn-cs"/>
            </a:endParaRPr>
          </a:p>
        </p:txBody>
      </p:sp>
      <p:sp>
        <p:nvSpPr>
          <p:cNvPr id="8" name="楕円 7">
            <a:extLst>
              <a:ext uri="{FF2B5EF4-FFF2-40B4-BE49-F238E27FC236}">
                <a16:creationId xmlns:a16="http://schemas.microsoft.com/office/drawing/2014/main" id="{FD90BBA2-C5D3-C4DC-19D1-9001F7C3E7D7}"/>
              </a:ext>
            </a:extLst>
          </p:cNvPr>
          <p:cNvSpPr/>
          <p:nvPr/>
        </p:nvSpPr>
        <p:spPr>
          <a:xfrm>
            <a:off x="6096000" y="2688609"/>
            <a:ext cx="6032309" cy="263289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ＪＳ明朝" panose="02020309000101010101" pitchFamily="17" charset="-128"/>
                <a:cs typeface="+mn-cs"/>
              </a:rPr>
              <a:t>公費で密航した森、伊藤、井上ら３人は、いずれも、新島の同志社大学の設立を助け、大きく貢献した。</a:t>
            </a:r>
            <a:endParaRPr kumimoji="1" lang="ja-JP" altLang="en-US" sz="2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吹き出し: 円形 6">
            <a:extLst>
              <a:ext uri="{FF2B5EF4-FFF2-40B4-BE49-F238E27FC236}">
                <a16:creationId xmlns:a16="http://schemas.microsoft.com/office/drawing/2014/main" id="{086D4F59-C4D7-AD48-32B1-019AAF66E8AF}"/>
              </a:ext>
            </a:extLst>
          </p:cNvPr>
          <p:cNvSpPr/>
          <p:nvPr/>
        </p:nvSpPr>
        <p:spPr>
          <a:xfrm>
            <a:off x="382137" y="3542073"/>
            <a:ext cx="3293660" cy="1275587"/>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FF18302-C9F4-70C6-8B35-9CC16362A149}"/>
              </a:ext>
            </a:extLst>
          </p:cNvPr>
          <p:cNvSpPr txBox="1"/>
          <p:nvPr/>
        </p:nvSpPr>
        <p:spPr>
          <a:xfrm>
            <a:off x="675565" y="3774085"/>
            <a:ext cx="2815988"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rPr>
              <a:t>新島は</a:t>
            </a:r>
            <a:r>
              <a:rPr kumimoji="1" lang="en-US" altLang="ja-JP" sz="3200" b="1"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rPr>
              <a:t>1864</a:t>
            </a:r>
            <a:r>
              <a:rPr kumimoji="1" lang="ja-JP" altLang="en-US" sz="3200" b="1"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rPr>
              <a:t>年</a:t>
            </a:r>
            <a:endParaRPr kumimoji="1" lang="en-US" altLang="ja-JP" sz="3200" b="1"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95000"/>
                    <a:lumOff val="5000"/>
                  </a:prstClr>
                </a:solidFill>
                <a:effectLst/>
                <a:uLnTx/>
                <a:uFillTx/>
                <a:latin typeface="游ゴシック" panose="020F0502020204030204"/>
                <a:ea typeface="游ゴシック" panose="020B0400000000000000" pitchFamily="50" charset="-128"/>
                <a:cs typeface="+mn-cs"/>
              </a:rPr>
              <a:t>　　脱国</a:t>
            </a:r>
          </a:p>
        </p:txBody>
      </p:sp>
    </p:spTree>
    <p:extLst>
      <p:ext uri="{BB962C8B-B14F-4D97-AF65-F5344CB8AC3E}">
        <p14:creationId xmlns:p14="http://schemas.microsoft.com/office/powerpoint/2010/main" val="625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P spid="6" grpId="0" animBg="1"/>
      <p:bldP spid="8" grpId="0" animBg="1"/>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85D113-24E7-07F7-2916-ACB02CB8B938}"/>
              </a:ext>
            </a:extLst>
          </p:cNvPr>
          <p:cNvSpPr txBox="1"/>
          <p:nvPr/>
        </p:nvSpPr>
        <p:spPr>
          <a:xfrm>
            <a:off x="70514" y="151179"/>
            <a:ext cx="12064621" cy="65556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新島は上海でベルリン号</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207</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から三本マストのワイルド・ロバー号</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游明朝" panose="02020400000000000000" pitchFamily="18" charset="-128"/>
                <a:cs typeface="Times New Roman" panose="02020603050405020304" pitchFamily="18" charset="0"/>
              </a:rPr>
              <a:t>1100</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）に移り、憧れのボストンに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1865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7</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日に着いた。乗員は下船、残された新島は孤独と不安の中で過ごした。３ヶ月後に</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S</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・テイラー船長の手紙を見たと船主ハーディー夫妻が現れ、新島が書き上げた脱国の理由書に感激。物心両面で支えると決心。</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Joseph Hardy neesima</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と名付けた。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ジョセフはハーディー氏の援助でフィリップス・アカデミーに編入・卒業、アンドーバー教会で洗礼を受けキリスト教徒に、アマースト大学へ進学・卒業（日本人初の理学士）、民主主義、自由主義に触れ、成長し、アンドーバー神学校で牧師を目指した。</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新島は外交官森有礼から留学免許状と旅券が届けられ、自由の身となる。翌年ワシントンで文部理事官田中不二麿の教育視察で通訳を委嘱され、休学、二人でアメリカ東部とヨーロッパ７カ国を視察、ベルリンで復命報告書を作成。</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1873</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年に神学校に復帰。翌年日本通信員に。海外伝道協会総会でキリスト教主義大学を日本に作ると訴え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寄付</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5</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千ドル集まる）、　</a:t>
            </a:r>
            <a:endPar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　</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1874</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月</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26</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日、横浜入港。</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10</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年ぶりの帰国（</a:t>
            </a:r>
            <a:r>
              <a:rPr kumimoji="0" lang="en-US" altLang="ja-JP"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31</a:t>
            </a:r>
            <a:r>
              <a:rPr kumimoji="0" lang="ja-JP" altLang="en-US" sz="2800" b="0" i="0" u="none" strike="noStrike" kern="1200" cap="none" spc="0" normalizeH="0" baseline="0" noProof="0" dirty="0">
                <a:ln>
                  <a:noFill/>
                </a:ln>
                <a:solidFill>
                  <a:srgbClr val="000000"/>
                </a:solidFill>
                <a:effectLst/>
                <a:uLnTx/>
                <a:uFillTx/>
                <a:latin typeface="游明朝" panose="02020400000000000000" pitchFamily="18" charset="-128"/>
                <a:ea typeface="游明朝" panose="02020400000000000000" pitchFamily="18" charset="-128"/>
                <a:cs typeface="+mn-cs"/>
              </a:rPr>
              <a:t>歳）。</a:t>
            </a:r>
            <a:endPar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27D214EF-4113-D30C-4424-61470EDB86F0}"/>
              </a:ext>
            </a:extLst>
          </p:cNvPr>
          <p:cNvSpPr/>
          <p:nvPr/>
        </p:nvSpPr>
        <p:spPr>
          <a:xfrm>
            <a:off x="0" y="5240740"/>
            <a:ext cx="1951630" cy="545911"/>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吹き出し: 角を丸めた四角形 3">
            <a:extLst>
              <a:ext uri="{FF2B5EF4-FFF2-40B4-BE49-F238E27FC236}">
                <a16:creationId xmlns:a16="http://schemas.microsoft.com/office/drawing/2014/main" id="{765CABDF-A50A-516A-BFD1-F0566CF4F458}"/>
              </a:ext>
            </a:extLst>
          </p:cNvPr>
          <p:cNvSpPr/>
          <p:nvPr/>
        </p:nvSpPr>
        <p:spPr>
          <a:xfrm>
            <a:off x="0" y="721036"/>
            <a:ext cx="11655187" cy="3053625"/>
          </a:xfrm>
          <a:prstGeom prst="wedgeRoundRectCallout">
            <a:avLst>
              <a:gd name="adj1" fmla="val -45164"/>
              <a:gd name="adj2" fmla="val 102114"/>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新島は、各国の教育事情に関する資料の整理と翻訳に　</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　精力を傾けた。この時の労苦をもとにして作成さ</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　　れたものが、</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1873</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年から</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75</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年にかけて発行された</a:t>
            </a:r>
            <a:endPar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文部省編</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理事功程</a:t>
            </a:r>
            <a:r>
              <a:rPr kumimoji="0" lang="en-US" altLang="ja-JP"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である。　　　　　これは、　　　　　　　　　　明治政府の教育制度に大きな影響を与えた。</a:t>
            </a:r>
            <a:endParaRPr kumimoji="1" lang="ja-JP" altLang="en-US" sz="3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D3C3C018-9DF0-32F8-2D98-6DBE9B22DA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7976" y="-94516"/>
            <a:ext cx="6517673" cy="5205259"/>
          </a:xfrm>
          <a:prstGeom prst="rect">
            <a:avLst/>
          </a:prstGeom>
        </p:spPr>
      </p:pic>
      <p:cxnSp>
        <p:nvCxnSpPr>
          <p:cNvPr id="7" name="直線コネクタ 6">
            <a:extLst>
              <a:ext uri="{FF2B5EF4-FFF2-40B4-BE49-F238E27FC236}">
                <a16:creationId xmlns:a16="http://schemas.microsoft.com/office/drawing/2014/main" id="{0064E3D4-D94A-D57D-5EF5-92EAB66153AB}"/>
              </a:ext>
            </a:extLst>
          </p:cNvPr>
          <p:cNvCxnSpPr/>
          <p:nvPr/>
        </p:nvCxnSpPr>
        <p:spPr>
          <a:xfrm>
            <a:off x="4462818" y="4872251"/>
            <a:ext cx="7347045"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6B0F7B8-4F39-C8F8-64AA-87D30D062A12}"/>
              </a:ext>
            </a:extLst>
          </p:cNvPr>
          <p:cNvCxnSpPr>
            <a:cxnSpLocks/>
          </p:cNvCxnSpPr>
          <p:nvPr/>
        </p:nvCxnSpPr>
        <p:spPr>
          <a:xfrm>
            <a:off x="2224585" y="5240740"/>
            <a:ext cx="7574508"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 name="思考の吹き出し: 雲形 5">
            <a:extLst>
              <a:ext uri="{FF2B5EF4-FFF2-40B4-BE49-F238E27FC236}">
                <a16:creationId xmlns:a16="http://schemas.microsoft.com/office/drawing/2014/main" id="{2C25753B-1A27-3315-E679-A31918F6904F}"/>
              </a:ext>
            </a:extLst>
          </p:cNvPr>
          <p:cNvSpPr/>
          <p:nvPr/>
        </p:nvSpPr>
        <p:spPr>
          <a:xfrm rot="196444">
            <a:off x="3155340" y="5317584"/>
            <a:ext cx="4924244" cy="838551"/>
          </a:xfrm>
          <a:prstGeom prst="cloudCallout">
            <a:avLst>
              <a:gd name="adj1" fmla="val -73963"/>
              <a:gd name="adj2" fmla="val 9802"/>
            </a:avLst>
          </a:prstGeom>
          <a:solidFill>
            <a:srgbClr val="FFFF00"/>
          </a:solidFill>
          <a:ln w="12700" cap="flat" cmpd="sng" algn="ctr">
            <a:solidFill>
              <a:srgbClr val="FFCA08">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AR Pゴシック体M" panose="020B0600000000000000" pitchFamily="50" charset="-128"/>
                <a:ea typeface="AR Pゴシック体M" panose="020B0600000000000000" pitchFamily="50" charset="-128"/>
                <a:cs typeface="+mn-cs"/>
              </a:rPr>
              <a:t>日本円で約一億円</a:t>
            </a:r>
            <a:endParaRPr kumimoji="1" lang="ja-JP" altLang="en-US" sz="1800" b="0" i="0" u="none" strike="noStrike" kern="0" cap="none" spc="0" normalizeH="0" baseline="0" noProof="0" dirty="0">
              <a:ln>
                <a:noFill/>
              </a:ln>
              <a:solidFill>
                <a:srgbClr val="FFFF00"/>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2DE514A3-A593-0919-224D-80CC11CDCFEE}"/>
              </a:ext>
            </a:extLst>
          </p:cNvPr>
          <p:cNvSpPr/>
          <p:nvPr/>
        </p:nvSpPr>
        <p:spPr>
          <a:xfrm>
            <a:off x="8221139" y="5603831"/>
            <a:ext cx="2317315" cy="694290"/>
          </a:xfrm>
          <a:prstGeom prst="ellipse">
            <a:avLst/>
          </a:prstGeom>
          <a:noFill/>
          <a:ln w="762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w="76200">
                <a:solidFill>
                  <a:srgbClr val="00B0F0"/>
                </a:solid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DE2D252-1B92-1DEC-1310-56D3243961DF}"/>
              </a:ext>
            </a:extLst>
          </p:cNvPr>
          <p:cNvCxnSpPr>
            <a:cxnSpLocks/>
          </p:cNvCxnSpPr>
          <p:nvPr/>
        </p:nvCxnSpPr>
        <p:spPr>
          <a:xfrm>
            <a:off x="424523" y="6706820"/>
            <a:ext cx="8674872"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吹き出し: 四角形 11">
            <a:extLst>
              <a:ext uri="{FF2B5EF4-FFF2-40B4-BE49-F238E27FC236}">
                <a16:creationId xmlns:a16="http://schemas.microsoft.com/office/drawing/2014/main" id="{A4490606-C5ED-9BE0-D7E8-F528068D302D}"/>
              </a:ext>
            </a:extLst>
          </p:cNvPr>
          <p:cNvSpPr/>
          <p:nvPr/>
        </p:nvSpPr>
        <p:spPr>
          <a:xfrm>
            <a:off x="2401264" y="3752129"/>
            <a:ext cx="4123108" cy="686838"/>
          </a:xfrm>
          <a:prstGeom prst="wedgeRectCallout">
            <a:avLst>
              <a:gd name="adj1" fmla="val -3383"/>
              <a:gd name="adj2" fmla="val 81983"/>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C7C545A-0211-07C6-4FC2-F86914BB86E9}"/>
              </a:ext>
            </a:extLst>
          </p:cNvPr>
          <p:cNvSpPr txBox="1"/>
          <p:nvPr/>
        </p:nvSpPr>
        <p:spPr>
          <a:xfrm>
            <a:off x="2787805" y="3953449"/>
            <a:ext cx="4750419" cy="523220"/>
          </a:xfrm>
          <a:prstGeom prst="rect">
            <a:avLst/>
          </a:prstGeom>
          <a:noFill/>
        </p:spPr>
        <p:txBody>
          <a:bodyPr wrap="square" rtlCol="0">
            <a:spAutoFit/>
          </a:bodyPr>
          <a:lstStyle/>
          <a:p>
            <a:r>
              <a:rPr kumimoji="1" lang="ja-JP" altLang="en-US" sz="2800" dirty="0"/>
              <a:t>岩倉具視の派遣使節団</a:t>
            </a:r>
          </a:p>
        </p:txBody>
      </p:sp>
    </p:spTree>
    <p:extLst>
      <p:ext uri="{BB962C8B-B14F-4D97-AF65-F5344CB8AC3E}">
        <p14:creationId xmlns:p14="http://schemas.microsoft.com/office/powerpoint/2010/main" val="141543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phere">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104D7108-D570-9F1A-AF39-3B2B7A14E2A6}"/>
              </a:ext>
            </a:extLst>
          </p:cNvPr>
          <p:cNvSpPr txBox="1"/>
          <p:nvPr/>
        </p:nvSpPr>
        <p:spPr>
          <a:xfrm>
            <a:off x="211283" y="0"/>
            <a:ext cx="12216615" cy="7363554"/>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1" lang="ja-JP" altLang="en-US" sz="73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（第三話）　日本に帰国して</a:t>
            </a:r>
            <a:b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br>
            <a:b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br>
            <a:b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b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1" lang="ja-JP" alt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青年は京都にキリスト教主義の</a:t>
            </a:r>
            <a:endParaRPr kumimoji="1" lang="en-US" altLang="ja-JP" sz="54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同志社英学校、後の同志社大学</a:t>
            </a:r>
            <a:br>
              <a:rPr kumimoji="1" lang="en-US" altLang="ja-JP" sz="54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br>
            <a:r>
              <a:rPr kumimoji="1" lang="ja-JP" alt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の</a:t>
            </a:r>
            <a:r>
              <a:rPr kumimoji="1" lang="ja-JP" alt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礎を作りました</a:t>
            </a:r>
            <a:endParaRPr kumimoji="1" lang="en-US" altLang="ja-JP" sz="4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8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52182541"/>
      </p:ext>
    </p:extLst>
  </p:cSld>
  <p:clrMapOvr>
    <a:masterClrMapping/>
  </p:clrMapOvr>
</p:sld>
</file>

<file path=ppt/theme/theme1.xml><?xml version="1.0" encoding="utf-8"?>
<a:theme xmlns:a="http://schemas.openxmlformats.org/drawingml/2006/main" name="Office テーマ">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TM04033923[[fn=奥行]]</Template>
  <TotalTime>4995</TotalTime>
  <Words>4309</Words>
  <Application>Microsoft Office PowerPoint</Application>
  <PresentationFormat>ワイド画面</PresentationFormat>
  <Paragraphs>167</Paragraphs>
  <Slides>26</Slides>
  <Notes>26</Notes>
  <HiddenSlides>0</HiddenSlides>
  <MMClips>0</MMClips>
  <ScaleCrop>false</ScaleCrop>
  <HeadingPairs>
    <vt:vector size="6" baseType="variant">
      <vt:variant>
        <vt:lpstr>使用されているフォント</vt:lpstr>
      </vt:variant>
      <vt:variant>
        <vt:i4>13</vt:i4>
      </vt:variant>
      <vt:variant>
        <vt:lpstr>テーマ</vt:lpstr>
      </vt:variant>
      <vt:variant>
        <vt:i4>3</vt:i4>
      </vt:variant>
      <vt:variant>
        <vt:lpstr>スライド タイトル</vt:lpstr>
      </vt:variant>
      <vt:variant>
        <vt:i4>26</vt:i4>
      </vt:variant>
    </vt:vector>
  </HeadingPairs>
  <TitlesOfParts>
    <vt:vector size="42" baseType="lpstr">
      <vt:lpstr>AR Pゴシック体M</vt:lpstr>
      <vt:lpstr>AR P丸ゴシック体M</vt:lpstr>
      <vt:lpstr>AR P教科書体M</vt:lpstr>
      <vt:lpstr>AR P隷書体M</vt:lpstr>
      <vt:lpstr>HGP教科書体</vt:lpstr>
      <vt:lpstr>ＭＳ 明朝</vt:lpstr>
      <vt:lpstr>游ゴシック</vt:lpstr>
      <vt:lpstr>游ゴシック Light</vt:lpstr>
      <vt:lpstr>游明朝</vt:lpstr>
      <vt:lpstr>Arial</vt:lpstr>
      <vt:lpstr>Calibri</vt:lpstr>
      <vt:lpstr>Calibri Light</vt:lpstr>
      <vt:lpstr>Times New Roman</vt:lpstr>
      <vt:lpstr>Office テーマ</vt:lpstr>
      <vt:lpstr>1_Office テーマ</vt:lpstr>
      <vt:lpstr>2_Office テーマ</vt:lpstr>
      <vt:lpstr>　　       　　　　　　　　　　　（第二話）　アメリカ時代   　　青年はハーディ夫妻に出会い、支援を受け、  　　清教徒の町　アンドーバーで高校、大学、  　　　　　神学校で学び、卒業しました    　　　　　　　</vt:lpstr>
      <vt:lpstr>PowerPoint プレゼンテーション</vt:lpstr>
      <vt:lpstr>PowerPoint プレゼンテーション</vt:lpstr>
      <vt:lpstr>PowerPoint プレゼンテーション</vt:lpstr>
      <vt:lpstr>PowerPoint プレゼンテーション</vt:lpstr>
      <vt:lpstr>法を犯して国外への脱国した人々</vt:lpstr>
      <vt:lpstr>PowerPoint プレゼンテーション</vt:lpstr>
      <vt:lpstr>PowerPoint プレゼンテーション</vt:lpstr>
      <vt:lpstr>PowerPoint プレゼンテーション</vt:lpstr>
      <vt:lpstr>PowerPoint プレゼンテーション</vt:lpstr>
      <vt:lpstr>京都に キリスト教主義学校を作ることは、  　琵琶湖に比叡山を投げ込むことが不可能なように不可能、 　　　　　　　　　　　である。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ご静聴有り難うございました。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紀幸 荒木</dc:creator>
  <cp:lastModifiedBy>紀幸 荒木</cp:lastModifiedBy>
  <cp:revision>78</cp:revision>
  <cp:lastPrinted>2024-08-29T07:39:34Z</cp:lastPrinted>
  <dcterms:created xsi:type="dcterms:W3CDTF">2024-06-28T07:39:25Z</dcterms:created>
  <dcterms:modified xsi:type="dcterms:W3CDTF">2024-08-30T14:47:05Z</dcterms:modified>
</cp:coreProperties>
</file>